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56" r:id="rId3"/>
    <p:sldId id="270" r:id="rId4"/>
    <p:sldId id="269" r:id="rId5"/>
    <p:sldId id="268" r:id="rId6"/>
    <p:sldId id="273" r:id="rId7"/>
    <p:sldId id="272" r:id="rId8"/>
    <p:sldId id="274" r:id="rId9"/>
    <p:sldId id="275" r:id="rId10"/>
    <p:sldId id="276" r:id="rId11"/>
    <p:sldId id="271" r:id="rId12"/>
    <p:sldId id="281" r:id="rId13"/>
    <p:sldId id="280" r:id="rId14"/>
    <p:sldId id="283" r:id="rId15"/>
    <p:sldId id="282" r:id="rId16"/>
    <p:sldId id="277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1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93C01-8051-44C4-95E4-CEDCF8034080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D6C22-C680-49D3-B865-ACFB47DC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7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74F97-82C7-4742-97DD-03B0FA44238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9B28-52AB-46DF-9121-0AC5C9257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523F8-61BD-43BD-B132-6CC01B273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FAA9-BBBC-4CB4-9BDF-79D4DA23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C3A-BADE-4E06-A059-43BDF963C3A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1EA5-CA9D-4C23-A518-14737D51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981F1-1197-4A11-8FCB-C24E260E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05C-8A13-4D16-9040-AA80E0EE5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FC77-D3DF-47B9-88F9-E8D83ED4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65924-0901-4F2D-8438-157F76330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5D4D-3FDE-4386-8283-C4F5CC55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C3A-BADE-4E06-A059-43BDF963C3A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96F47-C5A4-4806-9691-AB3876B3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A48AD-E373-4A54-8C06-F506A9A9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05C-8A13-4D16-9040-AA80E0EE5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1B0FE-A1D4-4993-92B0-A1086E3BE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A9B5B-5FBC-4E61-8002-F9F4A8BCE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BC2D3-CC56-4434-8860-926E380A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C3A-BADE-4E06-A059-43BDF963C3A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11D-7275-4F32-8CFF-72CBA3ED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9348-F1F3-4E06-A014-1AA0815C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05C-8A13-4D16-9040-AA80E0EE5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F65F-CEC3-4A9F-8544-A1E00CA4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A6C87-638C-4529-B083-4D7AC6457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5F710-F9BB-4053-9282-0C9A8935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C3A-BADE-4E06-A059-43BDF963C3A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FC3C7-0B6D-4446-830A-23B14DDD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F3FBE-026C-41E6-8E00-FFF8294B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05C-8A13-4D16-9040-AA80E0EE5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1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0772-18FE-4B7A-A17C-6C58B125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15E47-4D6D-4A08-92A6-0DD0D18F3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495FF-1782-409A-A9D3-87661197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C3A-BADE-4E06-A059-43BDF963C3A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1D689-6375-4715-A663-1FED0840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24EE8-4D75-4BE7-A50E-4296385C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05C-8A13-4D16-9040-AA80E0EE5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5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ACD2-FA76-479C-8AE0-76398361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9D71A-042F-4DA5-B72C-E0FCB71BA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3961B-52D9-4613-9EFA-62B204761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4C186-01E1-4655-ACBB-26D84AA3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C3A-BADE-4E06-A059-43BDF963C3A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536EE-433B-4605-8BE4-07A44FF2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C4DE7-792B-41C8-9A1B-3F68CFD5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05C-8A13-4D16-9040-AA80E0EE5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7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CCD2-0E24-4D71-ACEC-41DB5A8A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A58E-18D1-4270-A75C-6CC400715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62A92-22FC-45F6-B5D4-110739857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54CDD-2717-48E6-BB4B-23D3588BA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FF3F8-56AC-4EAD-9418-0114407C0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91FB53-CB73-4236-A94D-DD47AF12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C3A-BADE-4E06-A059-43BDF963C3A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042AE-4EC4-4FB9-86DA-AE7E78E1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8A00FE-83C1-4BAE-B1E5-E55B3431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05C-8A13-4D16-9040-AA80E0EE5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EF87-46A1-4684-8995-4BE1260E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B2CDD-679E-4851-A37B-0EC9D6B4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C3A-BADE-4E06-A059-43BDF963C3A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FB9D7-083C-46A4-816A-74D9212E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0C4B5-4452-4788-8BAC-C1B31D12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05C-8A13-4D16-9040-AA80E0EE5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13972-CE59-43E1-8059-01BBFED2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C3A-BADE-4E06-A059-43BDF963C3A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1C1F7-C34C-4CDE-91F1-D65FEC39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617B1-30EF-4137-8E6C-251EEE7E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05C-8A13-4D16-9040-AA80E0EE5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9F99-666C-466F-AF6B-02B5D1F9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D17E3-37A8-4A00-A783-D43ED4AC4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0D917-FA4C-4BC0-89A0-BBCCF3E91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5EA92-4A04-4B6A-BDA2-89FF6A24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C3A-BADE-4E06-A059-43BDF963C3A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4A6BA-E613-4E6B-AD7E-BCEBE4FD7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1D40B-121C-4F7D-A18E-5C014FF2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05C-8A13-4D16-9040-AA80E0EE5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A4484-2DC9-487A-BB1E-64DBF70B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04108-38F6-46E7-BB65-F0A85E9B8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BB3E7-C7A1-4F18-9BFC-60287EABF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24789-F9C5-4BA5-A3D9-D1EB7A62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C3A-BADE-4E06-A059-43BDF963C3A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8A4F1-EF9C-4272-9630-C1F112D3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2094-ECD2-4C37-9AD4-CABCFC7D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05C-8A13-4D16-9040-AA80E0EE5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C709-55D4-4E32-A66A-02789C80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E1118-FF25-475E-B6BB-3D5D18087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D2875-7F15-43A6-8665-FEE50B7E6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8C3A-BADE-4E06-A059-43BDF963C3A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A3EDF-4305-4A59-B131-398C8563E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600BE-F9C9-4C2D-B7E1-543061471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605C-8A13-4D16-9040-AA80E0EE5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0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gif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oat in a body of water&#10;&#10;Description generated with high confidence">
            <a:extLst>
              <a:ext uri="{FF2B5EF4-FFF2-40B4-BE49-F238E27FC236}">
                <a16:creationId xmlns:a16="http://schemas.microsoft.com/office/drawing/2014/main" id="{FC3005B3-861E-4E76-B874-BA55F5B6E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61D3E23-697B-4FCD-AEF9-4C8A70C43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5441" y="3118338"/>
            <a:ext cx="2556581" cy="3458308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D9E51EA-B48A-40EC-B749-BC6F2530D9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5735637"/>
            <a:ext cx="2222500" cy="952500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59CA053-5842-4887-AF08-2D298FB239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49" y="133090"/>
            <a:ext cx="4038600" cy="1399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505A-B385-489B-AC07-A657484DC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4EABF-9642-4563-B854-558D1827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ater, outdoor, sky&#10;&#10;Description generated with high confidence">
            <a:extLst>
              <a:ext uri="{FF2B5EF4-FFF2-40B4-BE49-F238E27FC236}">
                <a16:creationId xmlns:a16="http://schemas.microsoft.com/office/drawing/2014/main" id="{7BD49CFE-C77B-4F29-8621-873CB7E3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75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DD4C87-B00E-44ED-AE3B-2118C891A8C7}"/>
              </a:ext>
            </a:extLst>
          </p:cNvPr>
          <p:cNvSpPr txBox="1"/>
          <p:nvPr/>
        </p:nvSpPr>
        <p:spPr>
          <a:xfrm>
            <a:off x="4314825" y="542925"/>
            <a:ext cx="6500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sney Print" pitchFamily="2" charset="0"/>
                <a:ea typeface="+mj-ea"/>
                <a:cs typeface="+mj-cs"/>
              </a:rPr>
              <a:t>Day Five – Departure Day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2A268-75CC-459A-8881-7D1EA66624EB}"/>
              </a:ext>
            </a:extLst>
          </p:cNvPr>
          <p:cNvSpPr txBox="1"/>
          <p:nvPr/>
        </p:nvSpPr>
        <p:spPr>
          <a:xfrm>
            <a:off x="3771900" y="1405271"/>
            <a:ext cx="70246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$25 Disney Dining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Resort Check-out and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Disney Transfer to Magic Kingdom</a:t>
            </a:r>
          </a:p>
          <a:p>
            <a:endParaRPr lang="en-US" sz="320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Private Transfer to Orlando Airport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Departures and Arrivals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Southwest Fl  699 at 9:20 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Arrives at 12:05 am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</p:txBody>
      </p:sp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1BDB4726-2623-4A5A-A947-38F2514EA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36" y="3321671"/>
            <a:ext cx="2247900" cy="2238375"/>
          </a:xfrm>
          <a:prstGeom prst="rect">
            <a:avLst/>
          </a:prstGeom>
        </p:spPr>
      </p:pic>
      <p:pic>
        <p:nvPicPr>
          <p:cNvPr id="6" name="Picture 2" descr="Disney Teases New Holiday Drone Show for Disney Springs – TouringPlans.com  Blog">
            <a:extLst>
              <a:ext uri="{FF2B5EF4-FFF2-40B4-BE49-F238E27FC236}">
                <a16:creationId xmlns:a16="http://schemas.microsoft.com/office/drawing/2014/main" id="{7A68903E-73F5-DBBF-B652-C3733A8E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3891" y="1122363"/>
            <a:ext cx="3061941" cy="172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4FB48D-FFDE-59AF-6A4C-C201C59F3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25" y="3819187"/>
            <a:ext cx="3810330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5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505A-B385-489B-AC07-A657484DC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4EABF-9642-4563-B854-558D1827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ater, outdoor, sky&#10;&#10;Description generated with high confidence">
            <a:extLst>
              <a:ext uri="{FF2B5EF4-FFF2-40B4-BE49-F238E27FC236}">
                <a16:creationId xmlns:a16="http://schemas.microsoft.com/office/drawing/2014/main" id="{7BD49CFE-C77B-4F29-8621-873CB7E3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F56976-4676-4F5A-8199-1B0B62C2D0EF}"/>
              </a:ext>
            </a:extLst>
          </p:cNvPr>
          <p:cNvSpPr txBox="1"/>
          <p:nvPr/>
        </p:nvSpPr>
        <p:spPr>
          <a:xfrm>
            <a:off x="2518583" y="250386"/>
            <a:ext cx="8843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Disney Print" panose="00000400000000000000" pitchFamily="2" charset="0"/>
              </a:rPr>
              <a:t>Dining “Best Bets” at Hollywood Studios</a:t>
            </a:r>
          </a:p>
        </p:txBody>
      </p:sp>
      <p:pic>
        <p:nvPicPr>
          <p:cNvPr id="8" name="Picture 7" descr="A store front at night&#10;&#10;Description generated with very high confidence">
            <a:extLst>
              <a:ext uri="{FF2B5EF4-FFF2-40B4-BE49-F238E27FC236}">
                <a16:creationId xmlns:a16="http://schemas.microsoft.com/office/drawing/2014/main" id="{B7CE02F6-17D6-46C9-9BD6-546A72C58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03" y="1316150"/>
            <a:ext cx="2865665" cy="1910443"/>
          </a:xfrm>
          <a:prstGeom prst="rect">
            <a:avLst/>
          </a:prstGeom>
        </p:spPr>
      </p:pic>
      <p:pic>
        <p:nvPicPr>
          <p:cNvPr id="11" name="Picture 10" descr="A sign on the side of a building&#10;&#10;Description generated with very high confidence">
            <a:extLst>
              <a:ext uri="{FF2B5EF4-FFF2-40B4-BE49-F238E27FC236}">
                <a16:creationId xmlns:a16="http://schemas.microsoft.com/office/drawing/2014/main" id="{A60F713F-1FBC-4664-94F3-6B3EC2B7E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6" y="4138896"/>
            <a:ext cx="3202941" cy="2001838"/>
          </a:xfrm>
          <a:prstGeom prst="rect">
            <a:avLst/>
          </a:prstGeom>
        </p:spPr>
      </p:pic>
      <p:pic>
        <p:nvPicPr>
          <p:cNvPr id="13" name="Picture 12" descr="A house that has a sign on the side of a building&#10;&#10;Description generated with very high confidence">
            <a:extLst>
              <a:ext uri="{FF2B5EF4-FFF2-40B4-BE49-F238E27FC236}">
                <a16:creationId xmlns:a16="http://schemas.microsoft.com/office/drawing/2014/main" id="{BF253D11-855A-43D5-8050-0F2DF5A67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09" y="2373028"/>
            <a:ext cx="3137182" cy="17658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3D8DA9-E295-4C7D-A9AC-EB58179060E5}"/>
              </a:ext>
            </a:extLst>
          </p:cNvPr>
          <p:cNvSpPr txBox="1"/>
          <p:nvPr/>
        </p:nvSpPr>
        <p:spPr>
          <a:xfrm>
            <a:off x="8655503" y="3255962"/>
            <a:ext cx="286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PizzeRizzo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B4D877-F891-4E74-9779-EB33769DAAD0}"/>
              </a:ext>
            </a:extLst>
          </p:cNvPr>
          <p:cNvSpPr txBox="1"/>
          <p:nvPr/>
        </p:nvSpPr>
        <p:spPr>
          <a:xfrm>
            <a:off x="4599554" y="4211031"/>
            <a:ext cx="286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Fairfax Fare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5691CD-CB76-47AC-B87C-7A7AA219D0AD}"/>
              </a:ext>
            </a:extLst>
          </p:cNvPr>
          <p:cNvSpPr txBox="1"/>
          <p:nvPr/>
        </p:nvSpPr>
        <p:spPr>
          <a:xfrm>
            <a:off x="502193" y="3661574"/>
            <a:ext cx="286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Backlot Express</a:t>
            </a:r>
          </a:p>
        </p:txBody>
      </p:sp>
    </p:spTree>
    <p:extLst>
      <p:ext uri="{BB962C8B-B14F-4D97-AF65-F5344CB8AC3E}">
        <p14:creationId xmlns:p14="http://schemas.microsoft.com/office/powerpoint/2010/main" val="38646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505A-B385-489B-AC07-A657484DC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4EABF-9642-4563-B854-558D1827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ater, outdoor, sky&#10;&#10;Description generated with high confidence">
            <a:extLst>
              <a:ext uri="{FF2B5EF4-FFF2-40B4-BE49-F238E27FC236}">
                <a16:creationId xmlns:a16="http://schemas.microsoft.com/office/drawing/2014/main" id="{7BD49CFE-C77B-4F29-8621-873CB7E3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F56976-4676-4F5A-8199-1B0B62C2D0EF}"/>
              </a:ext>
            </a:extLst>
          </p:cNvPr>
          <p:cNvSpPr txBox="1"/>
          <p:nvPr/>
        </p:nvSpPr>
        <p:spPr>
          <a:xfrm>
            <a:off x="3043238" y="260847"/>
            <a:ext cx="8843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Disney Print" panose="00000400000000000000" pitchFamily="2" charset="0"/>
              </a:rPr>
              <a:t>Dining “Best Bets” at Magic Kingdom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65DAA2-44BE-4B9A-B833-0A3AE4E35351}"/>
              </a:ext>
            </a:extLst>
          </p:cNvPr>
          <p:cNvSpPr txBox="1"/>
          <p:nvPr/>
        </p:nvSpPr>
        <p:spPr>
          <a:xfrm>
            <a:off x="3886200" y="1443038"/>
            <a:ext cx="598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Californian FB" panose="0207040306080B030204" pitchFamily="18" charset="0"/>
            </a:endParaRPr>
          </a:p>
        </p:txBody>
      </p:sp>
      <p:pic>
        <p:nvPicPr>
          <p:cNvPr id="8" name="Picture 7" descr="A large brick building&#10;&#10;Description generated with very high confidence">
            <a:extLst>
              <a:ext uri="{FF2B5EF4-FFF2-40B4-BE49-F238E27FC236}">
                <a16:creationId xmlns:a16="http://schemas.microsoft.com/office/drawing/2014/main" id="{579DE9A1-CC16-4A81-BC51-3120E1D2E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753" y="1362075"/>
            <a:ext cx="3098874" cy="2066925"/>
          </a:xfrm>
          <a:prstGeom prst="rect">
            <a:avLst/>
          </a:prstGeom>
        </p:spPr>
      </p:pic>
      <p:pic>
        <p:nvPicPr>
          <p:cNvPr id="12" name="Picture 11" descr="A sign on the side of a building&#10;&#10;Description generated with very high confidence">
            <a:extLst>
              <a:ext uri="{FF2B5EF4-FFF2-40B4-BE49-F238E27FC236}">
                <a16:creationId xmlns:a16="http://schemas.microsoft.com/office/drawing/2014/main" id="{DEA814CE-DEAA-431D-B4D7-661B9864A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4" y="4011351"/>
            <a:ext cx="3522706" cy="2351406"/>
          </a:xfrm>
          <a:prstGeom prst="rect">
            <a:avLst/>
          </a:prstGeom>
        </p:spPr>
      </p:pic>
      <p:pic>
        <p:nvPicPr>
          <p:cNvPr id="14" name="Picture 13" descr="A group of people standing in front of a window&#10;&#10;Description generated with very high confidence">
            <a:extLst>
              <a:ext uri="{FF2B5EF4-FFF2-40B4-BE49-F238E27FC236}">
                <a16:creationId xmlns:a16="http://schemas.microsoft.com/office/drawing/2014/main" id="{93021AD1-4E93-4C36-B53D-4BCA650CD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09" y="2310592"/>
            <a:ext cx="3381949" cy="25364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369D94-D2AE-4FFE-AE1B-4B0705700E3C}"/>
              </a:ext>
            </a:extLst>
          </p:cNvPr>
          <p:cNvSpPr txBox="1"/>
          <p:nvPr/>
        </p:nvSpPr>
        <p:spPr>
          <a:xfrm>
            <a:off x="8439830" y="3482478"/>
            <a:ext cx="286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Pecos Bill’s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1BD3A9-E953-4B14-B625-E7AC2BB40773}"/>
              </a:ext>
            </a:extLst>
          </p:cNvPr>
          <p:cNvSpPr txBox="1"/>
          <p:nvPr/>
        </p:nvSpPr>
        <p:spPr>
          <a:xfrm>
            <a:off x="315686" y="3492003"/>
            <a:ext cx="361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Columbia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Harbour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 House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CC2C24-FBAE-47FD-8EB3-3CADD96977F0}"/>
              </a:ext>
            </a:extLst>
          </p:cNvPr>
          <p:cNvSpPr txBox="1"/>
          <p:nvPr/>
        </p:nvSpPr>
        <p:spPr>
          <a:xfrm>
            <a:off x="4827131" y="4882342"/>
            <a:ext cx="286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Cosmic Ray’s</a:t>
            </a:r>
          </a:p>
        </p:txBody>
      </p:sp>
    </p:spTree>
    <p:extLst>
      <p:ext uri="{BB962C8B-B14F-4D97-AF65-F5344CB8AC3E}">
        <p14:creationId xmlns:p14="http://schemas.microsoft.com/office/powerpoint/2010/main" val="17615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505A-B385-489B-AC07-A657484DC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4EABF-9642-4563-B854-558D1827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ater, outdoor, sky&#10;&#10;Description generated with high confidence">
            <a:extLst>
              <a:ext uri="{FF2B5EF4-FFF2-40B4-BE49-F238E27FC236}">
                <a16:creationId xmlns:a16="http://schemas.microsoft.com/office/drawing/2014/main" id="{7BD49CFE-C77B-4F29-8621-873CB7E3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F56976-4676-4F5A-8199-1B0B62C2D0EF}"/>
              </a:ext>
            </a:extLst>
          </p:cNvPr>
          <p:cNvSpPr txBox="1"/>
          <p:nvPr/>
        </p:nvSpPr>
        <p:spPr>
          <a:xfrm>
            <a:off x="3043238" y="260847"/>
            <a:ext cx="88439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Disney Print" panose="00000400000000000000" pitchFamily="2" charset="0"/>
              </a:rPr>
              <a:t>Dining “Best Bets” at Epcot</a:t>
            </a:r>
          </a:p>
          <a:p>
            <a:pPr algn="ctr"/>
            <a:r>
              <a:rPr lang="en-US" sz="4400" dirty="0">
                <a:latin typeface="Disney Print" panose="00000400000000000000" pitchFamily="2" charset="0"/>
              </a:rPr>
              <a:t>Future World locations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0650D-3D8C-45A2-A36D-70402026CE32}"/>
              </a:ext>
            </a:extLst>
          </p:cNvPr>
          <p:cNvSpPr txBox="1"/>
          <p:nvPr/>
        </p:nvSpPr>
        <p:spPr>
          <a:xfrm>
            <a:off x="7607063" y="4465182"/>
            <a:ext cx="286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Connections Cafe</a:t>
            </a:r>
          </a:p>
        </p:txBody>
      </p:sp>
      <p:pic>
        <p:nvPicPr>
          <p:cNvPr id="10" name="Picture 9" descr="A display in a store&#10;&#10;Description generated with high confidence">
            <a:extLst>
              <a:ext uri="{FF2B5EF4-FFF2-40B4-BE49-F238E27FC236}">
                <a16:creationId xmlns:a16="http://schemas.microsoft.com/office/drawing/2014/main" id="{D29AEFA9-F6AE-4000-8309-124F14C7D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" y="3543677"/>
            <a:ext cx="4094407" cy="23046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D2C048-2FC6-4BC1-AD2A-99305C61B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991207"/>
            <a:ext cx="2865368" cy="646232"/>
          </a:xfrm>
          <a:prstGeom prst="rect">
            <a:avLst/>
          </a:prstGeom>
        </p:spPr>
      </p:pic>
      <p:pic>
        <p:nvPicPr>
          <p:cNvPr id="2052" name="Picture 4" descr="EPCOT's Connections Café and Eatery has Received its Starbucks Signage!">
            <a:extLst>
              <a:ext uri="{FF2B5EF4-FFF2-40B4-BE49-F238E27FC236}">
                <a16:creationId xmlns:a16="http://schemas.microsoft.com/office/drawing/2014/main" id="{586D2DE4-47CC-4B84-B4C6-4DC3294F4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024" y="1823285"/>
            <a:ext cx="3315704" cy="248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505A-B385-489B-AC07-A657484DC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4EABF-9642-4563-B854-558D1827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ater, outdoor, sky&#10;&#10;Description generated with high confidence">
            <a:extLst>
              <a:ext uri="{FF2B5EF4-FFF2-40B4-BE49-F238E27FC236}">
                <a16:creationId xmlns:a16="http://schemas.microsoft.com/office/drawing/2014/main" id="{7BD49CFE-C77B-4F29-8621-873CB7E3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F56976-4676-4F5A-8199-1B0B62C2D0EF}"/>
              </a:ext>
            </a:extLst>
          </p:cNvPr>
          <p:cNvSpPr txBox="1"/>
          <p:nvPr/>
        </p:nvSpPr>
        <p:spPr>
          <a:xfrm>
            <a:off x="3043238" y="260847"/>
            <a:ext cx="88439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Disney Print" panose="00000400000000000000" pitchFamily="2" charset="0"/>
              </a:rPr>
              <a:t>Dining “Best Bets” at Epcot</a:t>
            </a:r>
          </a:p>
          <a:p>
            <a:pPr algn="ctr"/>
            <a:r>
              <a:rPr lang="en-US" sz="4400" dirty="0">
                <a:latin typeface="Disney Print" panose="00000400000000000000" pitchFamily="2" charset="0"/>
              </a:rPr>
              <a:t>World Showcase locations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0650D-3D8C-45A2-A36D-70402026CE32}"/>
              </a:ext>
            </a:extLst>
          </p:cNvPr>
          <p:cNvSpPr txBox="1"/>
          <p:nvPr/>
        </p:nvSpPr>
        <p:spPr>
          <a:xfrm>
            <a:off x="8564335" y="3961269"/>
            <a:ext cx="286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Japan</a:t>
            </a:r>
          </a:p>
        </p:txBody>
      </p:sp>
      <p:pic>
        <p:nvPicPr>
          <p:cNvPr id="12" name="Picture 11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A7887722-F816-4812-8167-F44C5FADC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46" y="1667849"/>
            <a:ext cx="3338511" cy="2225674"/>
          </a:xfrm>
          <a:prstGeom prst="rect">
            <a:avLst/>
          </a:prstGeom>
        </p:spPr>
      </p:pic>
      <p:pic>
        <p:nvPicPr>
          <p:cNvPr id="14" name="Picture 13" descr="A view of a house&#10;&#10;Description generated with very high confidence">
            <a:extLst>
              <a:ext uri="{FF2B5EF4-FFF2-40B4-BE49-F238E27FC236}">
                <a16:creationId xmlns:a16="http://schemas.microsoft.com/office/drawing/2014/main" id="{56387274-FE4E-4784-B996-85C8AE358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02" y="2475161"/>
            <a:ext cx="3710633" cy="20886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D448AF-1890-4001-A158-FCA10049DE2E}"/>
              </a:ext>
            </a:extLst>
          </p:cNvPr>
          <p:cNvSpPr txBox="1"/>
          <p:nvPr/>
        </p:nvSpPr>
        <p:spPr>
          <a:xfrm>
            <a:off x="4599554" y="4679975"/>
            <a:ext cx="286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Mexico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5DE503-2538-4DF8-8102-21AE52F1974F}"/>
              </a:ext>
            </a:extLst>
          </p:cNvPr>
          <p:cNvSpPr txBox="1"/>
          <p:nvPr/>
        </p:nvSpPr>
        <p:spPr>
          <a:xfrm>
            <a:off x="630026" y="2933820"/>
            <a:ext cx="286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France</a:t>
            </a:r>
          </a:p>
        </p:txBody>
      </p:sp>
      <p:pic>
        <p:nvPicPr>
          <p:cNvPr id="22" name="Picture 21" descr="A group of people walking in front of a building&#10;&#10;Description generated with very high confidence">
            <a:extLst>
              <a:ext uri="{FF2B5EF4-FFF2-40B4-BE49-F238E27FC236}">
                <a16:creationId xmlns:a16="http://schemas.microsoft.com/office/drawing/2014/main" id="{72C2303D-39BD-447F-8146-47B9A8A15A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3" y="3439497"/>
            <a:ext cx="3315361" cy="24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505A-B385-489B-AC07-A657484DC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4EABF-9642-4563-B854-558D1827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ater, outdoor, sky&#10;&#10;Description generated with high confidence">
            <a:extLst>
              <a:ext uri="{FF2B5EF4-FFF2-40B4-BE49-F238E27FC236}">
                <a16:creationId xmlns:a16="http://schemas.microsoft.com/office/drawing/2014/main" id="{7BD49CFE-C77B-4F29-8621-873CB7E3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F56976-4676-4F5A-8199-1B0B62C2D0EF}"/>
              </a:ext>
            </a:extLst>
          </p:cNvPr>
          <p:cNvSpPr txBox="1"/>
          <p:nvPr/>
        </p:nvSpPr>
        <p:spPr>
          <a:xfrm>
            <a:off x="3043238" y="260847"/>
            <a:ext cx="8843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Disney Print" panose="00000400000000000000" pitchFamily="2" charset="0"/>
              </a:rPr>
              <a:t>Dining “Best Bets” at Animal Kingdom</a:t>
            </a:r>
          </a:p>
        </p:txBody>
      </p:sp>
      <p:pic>
        <p:nvPicPr>
          <p:cNvPr id="7" name="Picture 6" descr="A close up of a colorful building with palm trees&#10;&#10;Description generated with very high confidence">
            <a:extLst>
              <a:ext uri="{FF2B5EF4-FFF2-40B4-BE49-F238E27FC236}">
                <a16:creationId xmlns:a16="http://schemas.microsoft.com/office/drawing/2014/main" id="{60B43D0F-D54A-4BEC-8070-C48A1E888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92" y="1600200"/>
            <a:ext cx="3645565" cy="2431563"/>
          </a:xfrm>
          <a:prstGeom prst="rect">
            <a:avLst/>
          </a:prstGeom>
        </p:spPr>
      </p:pic>
      <p:pic>
        <p:nvPicPr>
          <p:cNvPr id="9" name="Picture 8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B6201938-0CD1-4900-8D75-E858D6CF4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43" y="3509963"/>
            <a:ext cx="3645565" cy="25300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3EB82A-6A3C-46D2-8EA0-6CC0EE2666F1}"/>
              </a:ext>
            </a:extLst>
          </p:cNvPr>
          <p:cNvSpPr txBox="1"/>
          <p:nvPr/>
        </p:nvSpPr>
        <p:spPr>
          <a:xfrm>
            <a:off x="7592786" y="4183116"/>
            <a:ext cx="307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Pizzafari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9025AD-A1E1-4505-84F7-27A9BD371719}"/>
              </a:ext>
            </a:extLst>
          </p:cNvPr>
          <p:cNvSpPr txBox="1"/>
          <p:nvPr/>
        </p:nvSpPr>
        <p:spPr>
          <a:xfrm>
            <a:off x="1524000" y="2956223"/>
            <a:ext cx="307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Flame Tree BBQ</a:t>
            </a:r>
          </a:p>
        </p:txBody>
      </p:sp>
    </p:spTree>
    <p:extLst>
      <p:ext uri="{BB962C8B-B14F-4D97-AF65-F5344CB8AC3E}">
        <p14:creationId xmlns:p14="http://schemas.microsoft.com/office/powerpoint/2010/main" val="121113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505A-B385-489B-AC07-A657484DC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4EABF-9642-4563-B854-558D1827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ater, outdoor, sky&#10;&#10;Description generated with high confidence">
            <a:extLst>
              <a:ext uri="{FF2B5EF4-FFF2-40B4-BE49-F238E27FC236}">
                <a16:creationId xmlns:a16="http://schemas.microsoft.com/office/drawing/2014/main" id="{7BD49CFE-C77B-4F29-8621-873CB7E3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610A78-BFBD-46B6-B062-B90AFBCDA7EE}"/>
              </a:ext>
            </a:extLst>
          </p:cNvPr>
          <p:cNvSpPr txBox="1"/>
          <p:nvPr/>
        </p:nvSpPr>
        <p:spPr>
          <a:xfrm>
            <a:off x="2647167" y="645567"/>
            <a:ext cx="7143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Disney Print" panose="00000400000000000000" pitchFamily="2" charset="0"/>
              </a:rPr>
              <a:t>Best Disney Souvenir</a:t>
            </a:r>
          </a:p>
        </p:txBody>
      </p:sp>
      <p:pic>
        <p:nvPicPr>
          <p:cNvPr id="7" name="Picture 6" descr="A close up of a toy store&#10;&#10;Description generated with high confidence">
            <a:extLst>
              <a:ext uri="{FF2B5EF4-FFF2-40B4-BE49-F238E27FC236}">
                <a16:creationId xmlns:a16="http://schemas.microsoft.com/office/drawing/2014/main" id="{8C5F45F3-ECF0-4A27-9355-D9C9A02A6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7" y="1579937"/>
            <a:ext cx="3019425" cy="2264569"/>
          </a:xfrm>
          <a:prstGeom prst="rect">
            <a:avLst/>
          </a:prstGeom>
        </p:spPr>
      </p:pic>
      <p:pic>
        <p:nvPicPr>
          <p:cNvPr id="9" name="Picture 8" descr="A picture containing indoor, object, kitchen, cabinet&#10;&#10;Description generated with very high confidence">
            <a:extLst>
              <a:ext uri="{FF2B5EF4-FFF2-40B4-BE49-F238E27FC236}">
                <a16:creationId xmlns:a16="http://schemas.microsoft.com/office/drawing/2014/main" id="{B0E8E7E3-00DF-4670-92C4-99A81B884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19" y="4026353"/>
            <a:ext cx="3968897" cy="2649239"/>
          </a:xfrm>
          <a:prstGeom prst="rect">
            <a:avLst/>
          </a:prstGeom>
        </p:spPr>
      </p:pic>
      <p:pic>
        <p:nvPicPr>
          <p:cNvPr id="11" name="Picture 10" descr="A picture containing indoor, table, wall, cup&#10;&#10;Description generated with very high confidence">
            <a:extLst>
              <a:ext uri="{FF2B5EF4-FFF2-40B4-BE49-F238E27FC236}">
                <a16:creationId xmlns:a16="http://schemas.microsoft.com/office/drawing/2014/main" id="{5A6D3260-175F-467E-9ABC-9E4CBC1B5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4" y="4026353"/>
            <a:ext cx="3826198" cy="25444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6C8D42-AD76-423E-B6FD-95921639D6A6}"/>
              </a:ext>
            </a:extLst>
          </p:cNvPr>
          <p:cNvSpPr txBox="1"/>
          <p:nvPr/>
        </p:nvSpPr>
        <p:spPr>
          <a:xfrm rot="1492368">
            <a:off x="8617643" y="1640544"/>
            <a:ext cx="2453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Disney Print" panose="00000400000000000000" pitchFamily="2" charset="0"/>
              </a:rPr>
              <a:t>$21.99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165438-F2B7-48BB-9275-384F68D6DA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4040519"/>
            <a:ext cx="21907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505A-B385-489B-AC07-A657484DC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4EABF-9642-4563-B854-558D1827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ater, outdoor, sky&#10;&#10;Description generated with high confidence">
            <a:extLst>
              <a:ext uri="{FF2B5EF4-FFF2-40B4-BE49-F238E27FC236}">
                <a16:creationId xmlns:a16="http://schemas.microsoft.com/office/drawing/2014/main" id="{7BD49CFE-C77B-4F29-8621-873CB7E3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0AEF53A-79FE-470E-95A2-184CF7B22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5735637"/>
            <a:ext cx="2222500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D5EF4E-FDC7-4869-AF87-B663000E4923}"/>
              </a:ext>
            </a:extLst>
          </p:cNvPr>
          <p:cNvSpPr txBox="1"/>
          <p:nvPr/>
        </p:nvSpPr>
        <p:spPr>
          <a:xfrm>
            <a:off x="4397829" y="2786559"/>
            <a:ext cx="6716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Disney Print" panose="00000400000000000000" pitchFamily="2" charset="0"/>
              </a:rPr>
              <a:t>Let’s get your Mickey on..!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5262B-B679-484F-904B-5AEE3E88C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8068">
            <a:off x="6411858" y="-2000022"/>
            <a:ext cx="2243522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1" presetID="42" presetClass="path" presetSubtype="0" accel="50000" fill="hold" nodeType="afterEffect" p14:presetBounceEnd="2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1.45833E-6 3.7037E-6 L -0.00221 0.49652 " pathEditMode="relative" rAng="0" ptsTypes="AA" p14:bounceEnd="2000">
                                          <p:cBhvr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7" y="2481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1" presetID="42" presetClass="path" presetSubtype="0" accel="50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1.45833E-6 3.7037E-6 L -0.00221 0.49652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7" y="2481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505A-B385-489B-AC07-A657484DC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4EABF-9642-4563-B854-558D1827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ater, outdoor, sky&#10;&#10;Description generated with high confidence">
            <a:extLst>
              <a:ext uri="{FF2B5EF4-FFF2-40B4-BE49-F238E27FC236}">
                <a16:creationId xmlns:a16="http://schemas.microsoft.com/office/drawing/2014/main" id="{7BD49CFE-C77B-4F29-8621-873CB7E3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F08D6B2-7C38-4583-B290-942A53C92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5735637"/>
            <a:ext cx="2222500" cy="9525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6EC20A9-F9DB-4601-BF3D-142CF9386CAE}"/>
              </a:ext>
            </a:extLst>
          </p:cNvPr>
          <p:cNvSpPr txBox="1"/>
          <p:nvPr/>
        </p:nvSpPr>
        <p:spPr>
          <a:xfrm>
            <a:off x="4082143" y="3525233"/>
            <a:ext cx="7347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Disney Print" panose="00000400000000000000" pitchFamily="2" charset="0"/>
              </a:rPr>
              <a:t>Maynard HS Music Dept</a:t>
            </a:r>
          </a:p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Disney Print" panose="00000400000000000000" pitchFamily="2" charset="0"/>
              </a:rPr>
              <a:t>Disney Performance Tour </a:t>
            </a:r>
          </a:p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Disney Print" panose="00000400000000000000" pitchFamily="2" charset="0"/>
              </a:rPr>
              <a:t>2023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C40975A-3D54-4A7D-AE10-B2E5FF049E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5972">
            <a:off x="4955373" y="-1480923"/>
            <a:ext cx="1940502" cy="11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afterEffect" p14:presetBounceEnd="25000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2.91667E-6 -3.33333E-6 L 0.00482 0.61343 " pathEditMode="relative" rAng="0" ptsTypes="AA" p14:bounceEnd="25000">
                                          <p:cBhvr>
                                            <p:cTn id="6" dur="3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30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2.91667E-6 -3.33333E-6 L 0.00482 0.61343 " pathEditMode="relative" rAng="0" ptsTypes="AA">
                                          <p:cBhvr>
                                            <p:cTn id="6" dur="3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30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505A-B385-489B-AC07-A657484DC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4EABF-9642-4563-B854-558D1827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ater, outdoor, sky&#10;&#10;Description generated with high confidence">
            <a:extLst>
              <a:ext uri="{FF2B5EF4-FFF2-40B4-BE49-F238E27FC236}">
                <a16:creationId xmlns:a16="http://schemas.microsoft.com/office/drawing/2014/main" id="{7BD49CFE-C77B-4F29-8621-873CB7E3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F43124-A3FE-47BF-8C0D-6FB733D72BF7}"/>
              </a:ext>
            </a:extLst>
          </p:cNvPr>
          <p:cNvSpPr/>
          <p:nvPr/>
        </p:nvSpPr>
        <p:spPr>
          <a:xfrm>
            <a:off x="5176838" y="1240025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Your Flight and the TSA</a:t>
            </a: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Personal I.D.</a:t>
            </a: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Conduct and Language</a:t>
            </a: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Electronic Devices</a:t>
            </a: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Flight Attendant Instructions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Carry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On’s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Californian FB" pitchFamily="18" charset="0"/>
            </a:endParaRP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Gum</a:t>
            </a: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Take what you will need for Day One</a:t>
            </a: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Personal-sized  (3 oz.) Sunscreen, etc.</a:t>
            </a: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Dry Clothing, Hair Ties, Ball Caps</a:t>
            </a:r>
          </a:p>
        </p:txBody>
      </p:sp>
      <p:pic>
        <p:nvPicPr>
          <p:cNvPr id="10" name="Picture 9" descr="A picture containing wall&#10;&#10;Description generated with high confidence">
            <a:extLst>
              <a:ext uri="{FF2B5EF4-FFF2-40B4-BE49-F238E27FC236}">
                <a16:creationId xmlns:a16="http://schemas.microsoft.com/office/drawing/2014/main" id="{6F6F89CF-EA0A-4559-B2B4-C531DC368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5" y="3696940"/>
            <a:ext cx="2585496" cy="21614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E95A0B-C238-41A1-B7C9-F1A5AD186CDD}"/>
              </a:ext>
            </a:extLst>
          </p:cNvPr>
          <p:cNvSpPr/>
          <p:nvPr/>
        </p:nvSpPr>
        <p:spPr>
          <a:xfrm>
            <a:off x="4572000" y="29170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sney Print" pitchFamily="2" charset="0"/>
              </a:rPr>
              <a:t>Do’s and Don’ts</a:t>
            </a:r>
            <a:endParaRPr lang="en-US" sz="40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3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505A-B385-489B-AC07-A657484DC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4EABF-9642-4563-B854-558D1827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ater, outdoor, sky&#10;&#10;Description generated with high confidence">
            <a:extLst>
              <a:ext uri="{FF2B5EF4-FFF2-40B4-BE49-F238E27FC236}">
                <a16:creationId xmlns:a16="http://schemas.microsoft.com/office/drawing/2014/main" id="{7BD49CFE-C77B-4F29-8621-873CB7E3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B4F72-F732-421D-AB97-989552363211}"/>
              </a:ext>
            </a:extLst>
          </p:cNvPr>
          <p:cNvSpPr txBox="1"/>
          <p:nvPr/>
        </p:nvSpPr>
        <p:spPr>
          <a:xfrm>
            <a:off x="4300538" y="368440"/>
            <a:ext cx="615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sney Print" pitchFamily="2" charset="0"/>
              </a:rPr>
              <a:t>What to Pack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8FC44-A82D-4B85-9298-C4D9362BC6A7}"/>
              </a:ext>
            </a:extLst>
          </p:cNvPr>
          <p:cNvSpPr txBox="1"/>
          <p:nvPr/>
        </p:nvSpPr>
        <p:spPr>
          <a:xfrm>
            <a:off x="4886325" y="1287482"/>
            <a:ext cx="65436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Phone power bank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Extra T-shirt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Poncho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Lip Balm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Kleenex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Autograph Book and Sharpie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“Crystal Light” (singles)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Wet Wipes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DE066D-A73D-4520-8A84-586AF246F5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8" y="3375026"/>
            <a:ext cx="362682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4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1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505A-B385-489B-AC07-A657484DC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4EABF-9642-4563-B854-558D1827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ater, outdoor, sky&#10;&#10;Description generated with high confidence">
            <a:extLst>
              <a:ext uri="{FF2B5EF4-FFF2-40B4-BE49-F238E27FC236}">
                <a16:creationId xmlns:a16="http://schemas.microsoft.com/office/drawing/2014/main" id="{7BD49CFE-C77B-4F29-8621-873CB7E3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8181D0-8DE6-4DB8-88C5-138EE7456240}"/>
              </a:ext>
            </a:extLst>
          </p:cNvPr>
          <p:cNvSpPr txBox="1"/>
          <p:nvPr/>
        </p:nvSpPr>
        <p:spPr>
          <a:xfrm>
            <a:off x="3974840" y="414477"/>
            <a:ext cx="7081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sney Print" pitchFamily="2" charset="0"/>
              </a:rPr>
              <a:t>Think ahead, Think smart…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71D43-4D6A-48B2-909D-BD3D915E2076}"/>
              </a:ext>
            </a:extLst>
          </p:cNvPr>
          <p:cNvSpPr txBox="1"/>
          <p:nvPr/>
        </p:nvSpPr>
        <p:spPr>
          <a:xfrm>
            <a:off x="4629150" y="1371600"/>
            <a:ext cx="5414963" cy="406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Spending Money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Consider “Gift Cards”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Pre-charged Debit Cards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AVOID CASH when at all possible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“Menus” at AllEars.net</a:t>
            </a:r>
          </a:p>
          <a:p>
            <a:pPr marL="742950" lvl="1" indent="-285750">
              <a:spcBef>
                <a:spcPct val="20000"/>
              </a:spcBef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Californian FB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Stay Hydrated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Pack simple snacks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Consider a Resort Mug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FC1DA1-168D-4487-8EAB-63E9785D1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3" y="4686300"/>
            <a:ext cx="2228850" cy="1981200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5629D099-11A6-409C-9E73-4CA835223136}"/>
              </a:ext>
            </a:extLst>
          </p:cNvPr>
          <p:cNvSpPr/>
          <p:nvPr/>
        </p:nvSpPr>
        <p:spPr>
          <a:xfrm>
            <a:off x="1313260" y="3557370"/>
            <a:ext cx="2959893" cy="152274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sney Print" panose="00000400000000000000" pitchFamily="2" charset="0"/>
              </a:rPr>
              <a:t>Hiya Pals!</a:t>
            </a:r>
          </a:p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sney Print" panose="00000400000000000000" pitchFamily="2" charset="0"/>
              </a:rPr>
              <a:t>Let’s get started…</a:t>
            </a:r>
          </a:p>
        </p:txBody>
      </p:sp>
    </p:spTree>
    <p:extLst>
      <p:ext uri="{BB962C8B-B14F-4D97-AF65-F5344CB8AC3E}">
        <p14:creationId xmlns:p14="http://schemas.microsoft.com/office/powerpoint/2010/main" val="97265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505A-B385-489B-AC07-A657484DC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4EABF-9642-4563-B854-558D1827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ater, outdoor, sky&#10;&#10;Description generated with high confidence">
            <a:extLst>
              <a:ext uri="{FF2B5EF4-FFF2-40B4-BE49-F238E27FC236}">
                <a16:creationId xmlns:a16="http://schemas.microsoft.com/office/drawing/2014/main" id="{7BD49CFE-C77B-4F29-8621-873CB7E3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E13155-A5DF-475F-B759-E2B98A570229}"/>
              </a:ext>
            </a:extLst>
          </p:cNvPr>
          <p:cNvSpPr txBox="1"/>
          <p:nvPr/>
        </p:nvSpPr>
        <p:spPr>
          <a:xfrm>
            <a:off x="4496347" y="238107"/>
            <a:ext cx="5957887" cy="76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sney Print" pitchFamily="2" charset="0"/>
                <a:ea typeface="+mj-ea"/>
                <a:cs typeface="+mj-cs"/>
              </a:rPr>
              <a:t>Day One – Arrival Day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A3F49-16A0-4154-BF8D-619E36CDB1F8}"/>
              </a:ext>
            </a:extLst>
          </p:cNvPr>
          <p:cNvSpPr txBox="1"/>
          <p:nvPr/>
        </p:nvSpPr>
        <p:spPr>
          <a:xfrm>
            <a:off x="3799164" y="1060503"/>
            <a:ext cx="6257925" cy="414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Departures and Arrivals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Southwest 766 at 5:05 am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Arrives at 8:00 am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Private Transfer to Animal Kingdom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>
                  <a:lumMod val="95000"/>
                </a:schemeClr>
              </a:solidFill>
              <a:latin typeface="Californian FB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$35 Disney Dining Card for Dinner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Disney Transfer to All Star Music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itchFamily="18" charset="0"/>
              </a:rPr>
              <a:t>Check In</a:t>
            </a: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8C881B1-DE29-4E24-A104-56FC9E3B6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876" y="3911600"/>
            <a:ext cx="2381250" cy="2333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AA4D4-A95C-4AF8-AE2C-C8CF77A6D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5752" y="2183222"/>
            <a:ext cx="2877561" cy="1371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6EDA59-F4D1-45A1-B73C-66A59D646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84878" y="508001"/>
            <a:ext cx="2422252" cy="2438400"/>
          </a:xfrm>
          <a:prstGeom prst="rect">
            <a:avLst/>
          </a:prstGeom>
        </p:spPr>
      </p:pic>
      <p:pic>
        <p:nvPicPr>
          <p:cNvPr id="1028" name="Picture 4" descr="Disney's Animal Kingdom | Disney Wiki | Fandom">
            <a:extLst>
              <a:ext uri="{FF2B5EF4-FFF2-40B4-BE49-F238E27FC236}">
                <a16:creationId xmlns:a16="http://schemas.microsoft.com/office/drawing/2014/main" id="{D14B3D8B-BF6F-48E7-95F9-17CA2098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1" y="3246438"/>
            <a:ext cx="245194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A92C09-6B84-4D18-14B6-BEC2FEDA84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5711" y="2784970"/>
            <a:ext cx="2922850" cy="298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505A-B385-489B-AC07-A657484DC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4EABF-9642-4563-B854-558D1827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ater, outdoor, sky&#10;&#10;Description generated with high confidence">
            <a:extLst>
              <a:ext uri="{FF2B5EF4-FFF2-40B4-BE49-F238E27FC236}">
                <a16:creationId xmlns:a16="http://schemas.microsoft.com/office/drawing/2014/main" id="{7BD49CFE-C77B-4F29-8621-873CB7E3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DD4C87-B00E-44ED-AE3B-2118C891A8C7}"/>
              </a:ext>
            </a:extLst>
          </p:cNvPr>
          <p:cNvSpPr txBox="1"/>
          <p:nvPr/>
        </p:nvSpPr>
        <p:spPr>
          <a:xfrm>
            <a:off x="4314825" y="542925"/>
            <a:ext cx="6500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sney Print" pitchFamily="2" charset="0"/>
                <a:ea typeface="+mj-ea"/>
                <a:cs typeface="+mj-cs"/>
              </a:rPr>
              <a:t>Day Two – Performance Day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2A268-75CC-459A-8881-7D1EA66624EB}"/>
              </a:ext>
            </a:extLst>
          </p:cNvPr>
          <p:cNvSpPr txBox="1"/>
          <p:nvPr/>
        </p:nvSpPr>
        <p:spPr>
          <a:xfrm>
            <a:off x="4052887" y="1659285"/>
            <a:ext cx="7024687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Disney Dining card $35 for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Private Transfers to Disney Springs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Band Performance at 11:45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Chorus Performance at 2:30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Private Transfers to Magic Kingdom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Happily Ever After Fireworks show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Disney Transfer to Resort </a:t>
            </a:r>
          </a:p>
        </p:txBody>
      </p:sp>
      <p:pic>
        <p:nvPicPr>
          <p:cNvPr id="9" name="Picture 8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EE154B22-9008-43DE-B47E-1E48845A6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9" y="3889288"/>
            <a:ext cx="3810868" cy="1905434"/>
          </a:xfrm>
          <a:prstGeom prst="rect">
            <a:avLst/>
          </a:prstGeom>
        </p:spPr>
      </p:pic>
      <p:pic>
        <p:nvPicPr>
          <p:cNvPr id="1026" name="Picture 2" descr="epcot-logo | I-4 Travel Company">
            <a:extLst>
              <a:ext uri="{FF2B5EF4-FFF2-40B4-BE49-F238E27FC236}">
                <a16:creationId xmlns:a16="http://schemas.microsoft.com/office/drawing/2014/main" id="{8E79E0CD-18B0-4E85-9DC0-439B31569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8956" y="2776118"/>
            <a:ext cx="2743200" cy="130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FC632F-3A20-A449-756F-DF0D18706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90901" y="578941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505A-B385-489B-AC07-A657484DC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4EABF-9642-4563-B854-558D1827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ater, outdoor, sky&#10;&#10;Description generated with high confidence">
            <a:extLst>
              <a:ext uri="{FF2B5EF4-FFF2-40B4-BE49-F238E27FC236}">
                <a16:creationId xmlns:a16="http://schemas.microsoft.com/office/drawing/2014/main" id="{7BD49CFE-C77B-4F29-8621-873CB7E3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DD4C87-B00E-44ED-AE3B-2118C891A8C7}"/>
              </a:ext>
            </a:extLst>
          </p:cNvPr>
          <p:cNvSpPr txBox="1"/>
          <p:nvPr/>
        </p:nvSpPr>
        <p:spPr>
          <a:xfrm>
            <a:off x="3790953" y="542925"/>
            <a:ext cx="7024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sney Print" pitchFamily="2" charset="0"/>
                <a:ea typeface="+mj-ea"/>
                <a:cs typeface="+mj-cs"/>
              </a:rPr>
              <a:t>Day Three – Workshops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2A268-75CC-459A-8881-7D1EA66624EB}"/>
              </a:ext>
            </a:extLst>
          </p:cNvPr>
          <p:cNvSpPr txBox="1"/>
          <p:nvPr/>
        </p:nvSpPr>
        <p:spPr>
          <a:xfrm>
            <a:off x="4489400" y="1676799"/>
            <a:ext cx="702468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$35 Disney Dining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Disney Transfer to Epcot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Band Workshop at 6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Choral Workshop at 9:15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Private Transfers to Resort</a:t>
            </a:r>
          </a:p>
          <a:p>
            <a:endParaRPr lang="en-US" sz="320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  <a:p>
            <a:endParaRPr lang="en-US" sz="320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AA6BC7-C40A-4908-8AEC-1D92E0A1C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4095" y="3876278"/>
            <a:ext cx="2809875" cy="1381522"/>
          </a:xfrm>
          <a:prstGeom prst="rect">
            <a:avLst/>
          </a:prstGeom>
        </p:spPr>
      </p:pic>
      <p:pic>
        <p:nvPicPr>
          <p:cNvPr id="1026" name="Picture 2" descr="Disney Teases New Holiday Drone Show for Disney Springs – TouringPlans.com  Blog">
            <a:extLst>
              <a:ext uri="{FF2B5EF4-FFF2-40B4-BE49-F238E27FC236}">
                <a16:creationId xmlns:a16="http://schemas.microsoft.com/office/drawing/2014/main" id="{3C4B27E5-2343-4C5A-B81E-6C4DFE5D1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9067" y="611747"/>
            <a:ext cx="3781428" cy="213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310A20-A4E0-CF06-6B67-D290DF8D7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52440" y="5091805"/>
            <a:ext cx="3810330" cy="1902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3DF7EC-3E9E-E2E7-CB20-00B5E76E2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81" y="3220901"/>
            <a:ext cx="2743438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505A-B385-489B-AC07-A657484DC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4EABF-9642-4563-B854-558D1827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ater, outdoor, sky&#10;&#10;Description generated with high confidence">
            <a:extLst>
              <a:ext uri="{FF2B5EF4-FFF2-40B4-BE49-F238E27FC236}">
                <a16:creationId xmlns:a16="http://schemas.microsoft.com/office/drawing/2014/main" id="{7BD49CFE-C77B-4F29-8621-873CB7E3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DD4C87-B00E-44ED-AE3B-2118C891A8C7}"/>
              </a:ext>
            </a:extLst>
          </p:cNvPr>
          <p:cNvSpPr txBox="1"/>
          <p:nvPr/>
        </p:nvSpPr>
        <p:spPr>
          <a:xfrm>
            <a:off x="4314825" y="542925"/>
            <a:ext cx="6500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sney Print" pitchFamily="2" charset="0"/>
                <a:ea typeface="+mj-ea"/>
                <a:cs typeface="+mj-cs"/>
              </a:rPr>
              <a:t>Day Four – Disney Play Day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2A268-75CC-459A-8881-7D1EA66624EB}"/>
              </a:ext>
            </a:extLst>
          </p:cNvPr>
          <p:cNvSpPr txBox="1"/>
          <p:nvPr/>
        </p:nvSpPr>
        <p:spPr>
          <a:xfrm>
            <a:off x="3568737" y="1855291"/>
            <a:ext cx="70246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$35 Disney Dining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Disney Transfer to Hollywood Studios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Evening Show: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Fantasmic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</a:rPr>
              <a:t>Disney Transfer to Resort</a:t>
            </a:r>
          </a:p>
          <a:p>
            <a:endParaRPr lang="en-US" sz="3200" dirty="0">
              <a:solidFill>
                <a:schemeClr val="bg1">
                  <a:lumMod val="95000"/>
                </a:schemeClr>
              </a:solidFill>
              <a:latin typeface="Californian FB" panose="0207040306080B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785E17-C6EE-4F39-A8BF-C3CD5D7E3C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4370" y="3896619"/>
            <a:ext cx="3381028" cy="1904470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D7804F4D-E623-4AD2-9521-BBE0A539B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856" y="1056911"/>
            <a:ext cx="2971460" cy="22911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B4FAA9-B28C-FC64-15E5-E449B9522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29845" y="1612"/>
            <a:ext cx="2743438" cy="1310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7FB79-5E55-77C3-DA89-4AD80A6B3A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91" y="3132689"/>
            <a:ext cx="2810500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3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16408</TotalTime>
  <Words>369</Words>
  <Application>Microsoft Office PowerPoint</Application>
  <PresentationFormat>Widescreen</PresentationFormat>
  <Paragraphs>108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Californian FB</vt:lpstr>
      <vt:lpstr>Disney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Lacey</dc:creator>
  <cp:lastModifiedBy>Wouter Leeuwis</cp:lastModifiedBy>
  <cp:revision>33</cp:revision>
  <dcterms:created xsi:type="dcterms:W3CDTF">2019-03-05T16:43:05Z</dcterms:created>
  <dcterms:modified xsi:type="dcterms:W3CDTF">2023-04-03T21:53:44Z</dcterms:modified>
</cp:coreProperties>
</file>