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80" r:id="rId3"/>
    <p:sldId id="258" r:id="rId4"/>
    <p:sldId id="262" r:id="rId5"/>
    <p:sldId id="281" r:id="rId6"/>
    <p:sldId id="278" r:id="rId7"/>
    <p:sldId id="283" r:id="rId8"/>
    <p:sldId id="288" r:id="rId9"/>
    <p:sldId id="282" r:id="rId10"/>
    <p:sldId id="287" r:id="rId11"/>
    <p:sldId id="284" r:id="rId12"/>
    <p:sldId id="285" r:id="rId13"/>
    <p:sldId id="286" r:id="rId14"/>
    <p:sldId id="270"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2" d="100"/>
          <a:sy n="82" d="100"/>
        </p:scale>
        <p:origin x="7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3/22/2023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3/22/2023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CC00-66A4-40ED-BA8A-C1566B850E07}"/>
              </a:ext>
            </a:extLst>
          </p:cNvPr>
          <p:cNvSpPr>
            <a:spLocks noGrp="1"/>
          </p:cNvSpPr>
          <p:nvPr>
            <p:ph type="title"/>
          </p:nvPr>
        </p:nvSpPr>
        <p:spPr>
          <a:xfrm>
            <a:off x="1126888" y="808636"/>
            <a:ext cx="8134070" cy="682167"/>
          </a:xfrm>
        </p:spPr>
        <p:txBody>
          <a:bodyPr>
            <a:normAutofit fontScale="90000"/>
          </a:bodyPr>
          <a:lstStyle/>
          <a:p>
            <a:r>
              <a:rPr lang="en-US" sz="4800" b="0" i="0" u="none" strike="noStrike" dirty="0">
                <a:effectLst/>
                <a:cs typeface="Calibri" panose="020F0502020204030204" pitchFamily="34" charset="0"/>
              </a:rPr>
              <a:t>MHS BAND/CHORUS DISNEY 2023</a:t>
            </a:r>
            <a:endParaRPr lang="en-US" sz="4800" dirty="0">
              <a:cs typeface="Calibri" panose="020F0502020204030204" pitchFamily="34" charset="0"/>
            </a:endParaRPr>
          </a:p>
        </p:txBody>
      </p:sp>
      <p:pic>
        <p:nvPicPr>
          <p:cNvPr id="4" name="Google Shape;62;p1">
            <a:extLst>
              <a:ext uri="{FF2B5EF4-FFF2-40B4-BE49-F238E27FC236}">
                <a16:creationId xmlns:a16="http://schemas.microsoft.com/office/drawing/2014/main" id="{C844ACAC-0412-49DE-AFEB-3CC152F3D5C7}"/>
              </a:ext>
            </a:extLst>
          </p:cNvPr>
          <p:cNvPicPr preferRelativeResize="0">
            <a:picLocks noGrp="1"/>
          </p:cNvPicPr>
          <p:nvPr>
            <p:ph idx="1"/>
          </p:nvPr>
        </p:nvPicPr>
        <p:blipFill rotWithShape="1">
          <a:blip r:embed="rId2">
            <a:alphaModFix/>
          </a:blip>
          <a:srcRect/>
          <a:stretch/>
        </p:blipFill>
        <p:spPr>
          <a:xfrm>
            <a:off x="0" y="2075576"/>
            <a:ext cx="9431079" cy="4782423"/>
          </a:xfrm>
          <a:prstGeom prst="rect">
            <a:avLst/>
          </a:prstGeom>
          <a:noFill/>
          <a:ln>
            <a:noFill/>
          </a:ln>
        </p:spPr>
      </p:pic>
      <p:sp>
        <p:nvSpPr>
          <p:cNvPr id="5" name="TextBox 4">
            <a:extLst>
              <a:ext uri="{FF2B5EF4-FFF2-40B4-BE49-F238E27FC236}">
                <a16:creationId xmlns:a16="http://schemas.microsoft.com/office/drawing/2014/main" id="{D7A2A618-3DFF-4DDB-A7D3-757266682DD3}"/>
              </a:ext>
            </a:extLst>
          </p:cNvPr>
          <p:cNvSpPr txBox="1"/>
          <p:nvPr/>
        </p:nvSpPr>
        <p:spPr>
          <a:xfrm>
            <a:off x="1360886" y="1490803"/>
            <a:ext cx="7666074" cy="461665"/>
          </a:xfrm>
          <a:prstGeom prst="rect">
            <a:avLst/>
          </a:prstGeom>
          <a:noFill/>
        </p:spPr>
        <p:txBody>
          <a:bodyPr wrap="square" rtlCol="0">
            <a:spAutoFit/>
          </a:bodyPr>
          <a:lstStyle/>
          <a:p>
            <a:pPr algn="ctr"/>
            <a:r>
              <a:rPr lang="en-US" sz="2400" dirty="0"/>
              <a:t>Mandatory Music Family Meeting – March 23, 2023</a:t>
            </a:r>
          </a:p>
        </p:txBody>
      </p:sp>
      <p:sp>
        <p:nvSpPr>
          <p:cNvPr id="6" name="TextBox 5">
            <a:extLst>
              <a:ext uri="{FF2B5EF4-FFF2-40B4-BE49-F238E27FC236}">
                <a16:creationId xmlns:a16="http://schemas.microsoft.com/office/drawing/2014/main" id="{9589BF44-EBF9-48EA-A500-6FF202126EAB}"/>
              </a:ext>
            </a:extLst>
          </p:cNvPr>
          <p:cNvSpPr txBox="1"/>
          <p:nvPr/>
        </p:nvSpPr>
        <p:spPr>
          <a:xfrm>
            <a:off x="9516140" y="6488667"/>
            <a:ext cx="2402958" cy="369332"/>
          </a:xfrm>
          <a:prstGeom prst="rect">
            <a:avLst/>
          </a:prstGeom>
          <a:noFill/>
        </p:spPr>
        <p:txBody>
          <a:bodyPr wrap="square" rtlCol="0">
            <a:spAutoFit/>
          </a:bodyPr>
          <a:lstStyle/>
          <a:p>
            <a:r>
              <a:rPr lang="en-US" dirty="0"/>
              <a:t>Photos: Disney 2017</a:t>
            </a:r>
          </a:p>
        </p:txBody>
      </p:sp>
      <p:pic>
        <p:nvPicPr>
          <p:cNvPr id="7" name="Google Shape;70;p2">
            <a:extLst>
              <a:ext uri="{FF2B5EF4-FFF2-40B4-BE49-F238E27FC236}">
                <a16:creationId xmlns:a16="http://schemas.microsoft.com/office/drawing/2014/main" id="{DA4926C8-47A4-4AB2-A524-00F3E712D422}"/>
              </a:ext>
            </a:extLst>
          </p:cNvPr>
          <p:cNvPicPr preferRelativeResize="0"/>
          <p:nvPr/>
        </p:nvPicPr>
        <p:blipFill>
          <a:blip r:embed="rId3">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292647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36AA-C9B9-4F25-B282-71319529979D}"/>
              </a:ext>
            </a:extLst>
          </p:cNvPr>
          <p:cNvSpPr>
            <a:spLocks noGrp="1"/>
          </p:cNvSpPr>
          <p:nvPr>
            <p:ph type="title"/>
          </p:nvPr>
        </p:nvSpPr>
        <p:spPr/>
        <p:txBody>
          <a:bodyPr/>
          <a:lstStyle/>
          <a:p>
            <a:r>
              <a:rPr lang="en-US" dirty="0"/>
              <a:t>Behavioral Expectations</a:t>
            </a:r>
          </a:p>
        </p:txBody>
      </p:sp>
      <p:sp>
        <p:nvSpPr>
          <p:cNvPr id="3" name="Content Placeholder 2">
            <a:extLst>
              <a:ext uri="{FF2B5EF4-FFF2-40B4-BE49-F238E27FC236}">
                <a16:creationId xmlns:a16="http://schemas.microsoft.com/office/drawing/2014/main" id="{66EE5ADE-706E-4B9D-A4B8-7D1AED55E7E2}"/>
              </a:ext>
            </a:extLst>
          </p:cNvPr>
          <p:cNvSpPr>
            <a:spLocks noGrp="1"/>
          </p:cNvSpPr>
          <p:nvPr>
            <p:ph idx="1"/>
          </p:nvPr>
        </p:nvSpPr>
        <p:spPr>
          <a:xfrm>
            <a:off x="595256" y="2061664"/>
            <a:ext cx="10047930" cy="4796335"/>
          </a:xfrm>
        </p:spPr>
        <p:txBody>
          <a:bodyPr>
            <a:noAutofit/>
          </a:bodyPr>
          <a:lstStyle/>
          <a:p>
            <a:pPr marL="342900">
              <a:lnSpc>
                <a:spcPct val="110000"/>
              </a:lnSpc>
              <a:spcBef>
                <a:spcPts val="0"/>
              </a:spcBef>
              <a:buClr>
                <a:schemeClr val="tx1"/>
              </a:buClr>
              <a:buSzPts val="2250"/>
            </a:pPr>
            <a:r>
              <a:rPr lang="en-US" sz="3200" dirty="0">
                <a:latin typeface="Arial" panose="020B0604020202020204" pitchFamily="34" charset="0"/>
              </a:rPr>
              <a:t>We are representing Maynard High School in Walt Disney World and during our travel to/from – let’s leave a good impression!</a:t>
            </a:r>
          </a:p>
          <a:p>
            <a:pPr marL="342900">
              <a:lnSpc>
                <a:spcPct val="110000"/>
              </a:lnSpc>
              <a:spcBef>
                <a:spcPts val="0"/>
              </a:spcBef>
              <a:buClr>
                <a:schemeClr val="tx1"/>
              </a:buClr>
              <a:buSzPts val="2250"/>
            </a:pPr>
            <a:r>
              <a:rPr lang="en-US" sz="3200" b="0" i="0" u="none" strike="noStrike" dirty="0">
                <a:effectLst/>
                <a:latin typeface="Arial" panose="020B0604020202020204" pitchFamily="34" charset="0"/>
              </a:rPr>
              <a:t>Always act as though you want to see the band take another trip!</a:t>
            </a:r>
          </a:p>
          <a:p>
            <a:pPr marL="342900">
              <a:lnSpc>
                <a:spcPct val="110000"/>
              </a:lnSpc>
              <a:spcBef>
                <a:spcPts val="0"/>
              </a:spcBef>
              <a:buClr>
                <a:schemeClr val="tx1"/>
              </a:buClr>
              <a:buSzPts val="2250"/>
            </a:pPr>
            <a:r>
              <a:rPr lang="en-US" sz="3200" dirty="0">
                <a:latin typeface="Arial" panose="020B0604020202020204" pitchFamily="34" charset="0"/>
              </a:rPr>
              <a:t>T</a:t>
            </a:r>
            <a:r>
              <a:rPr lang="en-US" sz="3200" b="0" i="0" u="none" strike="noStrike" dirty="0">
                <a:effectLst/>
                <a:latin typeface="Arial" panose="020B0604020202020204" pitchFamily="34" charset="0"/>
              </a:rPr>
              <a:t>he Behavioral Policy – signed many months ago - can be found in your packet.</a:t>
            </a:r>
          </a:p>
          <a:p>
            <a:pPr marL="800100" lvl="1">
              <a:lnSpc>
                <a:spcPct val="110000"/>
              </a:lnSpc>
              <a:spcBef>
                <a:spcPts val="0"/>
              </a:spcBef>
              <a:buClr>
                <a:schemeClr val="tx1"/>
              </a:buClr>
              <a:buSzPts val="2250"/>
            </a:pPr>
            <a:r>
              <a:rPr lang="en-US" sz="2800" dirty="0">
                <a:solidFill>
                  <a:schemeClr val="bg1"/>
                </a:solidFill>
                <a:latin typeface="Arial" panose="020B0604020202020204" pitchFamily="34" charset="0"/>
              </a:rPr>
              <a:t>Major violations of the policy will result in being sent home at your parent’s expense.</a:t>
            </a:r>
          </a:p>
          <a:p>
            <a:pPr marL="342900">
              <a:lnSpc>
                <a:spcPct val="110000"/>
              </a:lnSpc>
              <a:spcBef>
                <a:spcPts val="0"/>
              </a:spcBef>
              <a:buClr>
                <a:schemeClr val="tx1"/>
              </a:buClr>
              <a:buSzPts val="2250"/>
            </a:pPr>
            <a:endParaRPr lang="en-US" sz="3200" b="0" i="0" u="none" strike="noStrike" dirty="0">
              <a:effectLst/>
              <a:latin typeface="Arial" panose="020B0604020202020204" pitchFamily="34" charset="0"/>
            </a:endParaRPr>
          </a:p>
        </p:txBody>
      </p:sp>
      <p:pic>
        <p:nvPicPr>
          <p:cNvPr id="4" name="Google Shape;70;p2">
            <a:extLst>
              <a:ext uri="{FF2B5EF4-FFF2-40B4-BE49-F238E27FC236}">
                <a16:creationId xmlns:a16="http://schemas.microsoft.com/office/drawing/2014/main" id="{A6E1FBD5-7A39-456C-9F98-877CD103BE3F}"/>
              </a:ext>
            </a:extLst>
          </p:cNvPr>
          <p:cNvPicPr preferRelativeResize="0"/>
          <p:nvPr/>
        </p:nvPicPr>
        <p:blipFill>
          <a:blip r:embed="rId2">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274445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36AA-C9B9-4F25-B282-71319529979D}"/>
              </a:ext>
            </a:extLst>
          </p:cNvPr>
          <p:cNvSpPr>
            <a:spLocks noGrp="1"/>
          </p:cNvSpPr>
          <p:nvPr>
            <p:ph type="title"/>
          </p:nvPr>
        </p:nvSpPr>
        <p:spPr/>
        <p:txBody>
          <a:bodyPr/>
          <a:lstStyle/>
          <a:p>
            <a:r>
              <a:rPr lang="en-US" dirty="0"/>
              <a:t>Band App	</a:t>
            </a:r>
          </a:p>
        </p:txBody>
      </p:sp>
      <p:pic>
        <p:nvPicPr>
          <p:cNvPr id="4" name="Google Shape;70;p2">
            <a:extLst>
              <a:ext uri="{FF2B5EF4-FFF2-40B4-BE49-F238E27FC236}">
                <a16:creationId xmlns:a16="http://schemas.microsoft.com/office/drawing/2014/main" id="{A6E1FBD5-7A39-456C-9F98-877CD103BE3F}"/>
              </a:ext>
            </a:extLst>
          </p:cNvPr>
          <p:cNvPicPr preferRelativeResize="0"/>
          <p:nvPr/>
        </p:nvPicPr>
        <p:blipFill>
          <a:blip r:embed="rId2">
            <a:alphaModFix/>
          </a:blip>
          <a:stretch>
            <a:fillRect/>
          </a:stretch>
        </p:blipFill>
        <p:spPr>
          <a:xfrm flipH="1">
            <a:off x="10643186" y="668980"/>
            <a:ext cx="1505581" cy="1244868"/>
          </a:xfrm>
          <a:prstGeom prst="rect">
            <a:avLst/>
          </a:prstGeom>
          <a:noFill/>
          <a:ln>
            <a:noFill/>
          </a:ln>
        </p:spPr>
      </p:pic>
      <p:sp>
        <p:nvSpPr>
          <p:cNvPr id="11" name="Content Placeholder 10">
            <a:extLst>
              <a:ext uri="{FF2B5EF4-FFF2-40B4-BE49-F238E27FC236}">
                <a16:creationId xmlns:a16="http://schemas.microsoft.com/office/drawing/2014/main" id="{B43B4BA6-4B7E-9AA3-D88B-95D19B77A6CE}"/>
              </a:ext>
            </a:extLst>
          </p:cNvPr>
          <p:cNvSpPr>
            <a:spLocks noGrp="1"/>
          </p:cNvSpPr>
          <p:nvPr>
            <p:ph idx="1"/>
          </p:nvPr>
        </p:nvSpPr>
        <p:spPr>
          <a:xfrm>
            <a:off x="680321" y="2177076"/>
            <a:ext cx="9613861" cy="4028416"/>
          </a:xfrm>
        </p:spPr>
        <p:txBody>
          <a:bodyPr>
            <a:normAutofit lnSpcReduction="10000"/>
          </a:bodyPr>
          <a:lstStyle/>
          <a:p>
            <a:pPr marL="0" marR="0" indent="0">
              <a:lnSpc>
                <a:spcPct val="115000"/>
              </a:lnSpc>
              <a:spcBef>
                <a:spcPts val="0"/>
              </a:spcBef>
              <a:spcAft>
                <a:spcPts val="0"/>
              </a:spcAft>
              <a:buNone/>
            </a:pPr>
            <a:r>
              <a:rPr lang="en-US" sz="2200" dirty="0">
                <a:effectLst/>
                <a:latin typeface="Arial" panose="020B0604020202020204" pitchFamily="34" charset="0"/>
                <a:ea typeface="Impact" panose="020B0806030902050204" pitchFamily="34" charset="0"/>
              </a:rPr>
              <a:t>Our group will be using Band App to communicate within chaperone groups and among the adults on the trip. By now, all participants should have installed the Band App on their mobile device. This will allow the chaperones to set up their chat groups with their assigned students.</a:t>
            </a:r>
            <a:endParaRPr lang="en-US" sz="2200" dirty="0">
              <a:effectLst/>
              <a:latin typeface="Calibri" panose="020F0502020204030204" pitchFamily="34" charset="0"/>
              <a:ea typeface="Calibri" panose="020F0502020204030204" pitchFamily="34" charset="0"/>
            </a:endParaRPr>
          </a:p>
          <a:p>
            <a:pPr marL="800100" lvl="1" indent="-342900">
              <a:lnSpc>
                <a:spcPct val="115000"/>
              </a:lnSpc>
              <a:spcBef>
                <a:spcPts val="0"/>
              </a:spcBef>
              <a:buFont typeface="+mj-lt"/>
              <a:buAutoNum type="arabicParenR"/>
            </a:pPr>
            <a:r>
              <a:rPr lang="en-US" sz="1700" u="none" strike="noStrike" dirty="0">
                <a:solidFill>
                  <a:srgbClr val="000000"/>
                </a:solidFill>
                <a:effectLst/>
                <a:latin typeface="Arial" panose="020B0604020202020204" pitchFamily="34" charset="0"/>
                <a:ea typeface="Arial" panose="020B0604020202020204" pitchFamily="34" charset="0"/>
              </a:rPr>
              <a:t>Install the Band App on the App Store (for iPhone) or the Google Play Store (for Android)</a:t>
            </a:r>
          </a:p>
          <a:p>
            <a:pPr marL="800100" lvl="1" indent="-342900">
              <a:lnSpc>
                <a:spcPct val="115000"/>
              </a:lnSpc>
              <a:spcBef>
                <a:spcPts val="0"/>
              </a:spcBef>
              <a:buFont typeface="+mj-lt"/>
              <a:buAutoNum type="arabicParenR"/>
            </a:pPr>
            <a:r>
              <a:rPr lang="en-US" sz="1700" u="sng" strike="noStrike" dirty="0">
                <a:solidFill>
                  <a:srgbClr val="000000"/>
                </a:solidFill>
                <a:effectLst/>
                <a:latin typeface="Arial" panose="020B0604020202020204" pitchFamily="34" charset="0"/>
                <a:ea typeface="Arial" panose="020B0604020202020204" pitchFamily="34" charset="0"/>
              </a:rPr>
              <a:t>Joining a Band Group</a:t>
            </a:r>
            <a:endParaRPr lang="en-US" sz="1700" u="none" strike="noStrike" dirty="0">
              <a:solidFill>
                <a:srgbClr val="000000"/>
              </a:solidFill>
              <a:effectLst/>
              <a:latin typeface="Calibri" panose="020F0502020204030204" pitchFamily="34" charset="0"/>
              <a:ea typeface="Calibri" panose="020F0502020204030204" pitchFamily="34" charset="0"/>
            </a:endParaRPr>
          </a:p>
          <a:p>
            <a:pPr lvl="2">
              <a:lnSpc>
                <a:spcPct val="115000"/>
              </a:lnSpc>
              <a:spcBef>
                <a:spcPts val="0"/>
              </a:spcBef>
            </a:pPr>
            <a:r>
              <a:rPr lang="en-US" sz="1700" u="none" strike="noStrike" dirty="0">
                <a:solidFill>
                  <a:srgbClr val="000000"/>
                </a:solidFill>
                <a:effectLst/>
                <a:latin typeface="Arial" panose="020B0604020202020204" pitchFamily="34" charset="0"/>
                <a:ea typeface="Arial" panose="020B0604020202020204" pitchFamily="34" charset="0"/>
              </a:rPr>
              <a:t>After setting up your account, tap on the arrow button on the top left corner, then select “Find My Invitation”</a:t>
            </a:r>
            <a:endParaRPr lang="en-US" sz="1700" dirty="0">
              <a:solidFill>
                <a:srgbClr val="000000"/>
              </a:solidFill>
              <a:latin typeface="Calibri" panose="020F0502020204030204" pitchFamily="34" charset="0"/>
              <a:ea typeface="Arial" panose="020B0604020202020204" pitchFamily="34" charset="0"/>
            </a:endParaRPr>
          </a:p>
          <a:p>
            <a:pPr lvl="2">
              <a:lnSpc>
                <a:spcPct val="115000"/>
              </a:lnSpc>
              <a:spcBef>
                <a:spcPts val="0"/>
              </a:spcBef>
            </a:pPr>
            <a:r>
              <a:rPr lang="en-US" sz="1700" u="none" strike="noStrike" dirty="0">
                <a:solidFill>
                  <a:srgbClr val="000000"/>
                </a:solidFill>
                <a:effectLst/>
                <a:latin typeface="Arial" panose="020B0604020202020204" pitchFamily="34" charset="0"/>
                <a:ea typeface="Arial" panose="020B0604020202020204" pitchFamily="34" charset="0"/>
              </a:rPr>
              <a:t>Select “I got a QR code”. Make sure to select “allow” when the </a:t>
            </a:r>
          </a:p>
          <a:p>
            <a:pPr marL="1371600" lvl="3" indent="0">
              <a:lnSpc>
                <a:spcPct val="115000"/>
              </a:lnSpc>
              <a:spcBef>
                <a:spcPts val="0"/>
              </a:spcBef>
              <a:buNone/>
            </a:pPr>
            <a:r>
              <a:rPr lang="en-US" sz="1700" u="none" strike="noStrike" dirty="0">
                <a:solidFill>
                  <a:srgbClr val="000000"/>
                </a:solidFill>
                <a:effectLst/>
                <a:latin typeface="Arial" panose="020B0604020202020204" pitchFamily="34" charset="0"/>
                <a:ea typeface="Arial" panose="020B0604020202020204" pitchFamily="34" charset="0"/>
              </a:rPr>
              <a:t>app asks about using the camera so you can scan the code.</a:t>
            </a:r>
            <a:endParaRPr lang="en-US" sz="1700" dirty="0">
              <a:solidFill>
                <a:srgbClr val="000000"/>
              </a:solidFill>
              <a:latin typeface="Calibri" panose="020F0502020204030204" pitchFamily="34" charset="0"/>
              <a:ea typeface="Arial" panose="020B0604020202020204" pitchFamily="34" charset="0"/>
            </a:endParaRPr>
          </a:p>
          <a:p>
            <a:pPr lvl="2">
              <a:lnSpc>
                <a:spcPct val="115000"/>
              </a:lnSpc>
              <a:spcBef>
                <a:spcPts val="0"/>
              </a:spcBef>
            </a:pPr>
            <a:r>
              <a:rPr lang="en-US" sz="1700" u="none" strike="noStrike" dirty="0">
                <a:solidFill>
                  <a:srgbClr val="000000"/>
                </a:solidFill>
                <a:effectLst/>
                <a:latin typeface="Arial" panose="020B0604020202020204" pitchFamily="34" charset="0"/>
                <a:ea typeface="Arial" panose="020B0604020202020204" pitchFamily="34" charset="0"/>
              </a:rPr>
              <a:t>Scan the QR code to join the Disney Band App Group! </a:t>
            </a:r>
          </a:p>
          <a:p>
            <a:pPr lvl="2">
              <a:lnSpc>
                <a:spcPct val="115000"/>
              </a:lnSpc>
              <a:spcBef>
                <a:spcPts val="0"/>
              </a:spcBef>
            </a:pPr>
            <a:r>
              <a:rPr lang="en-US" sz="1700" u="none" strike="noStrike" dirty="0">
                <a:solidFill>
                  <a:srgbClr val="000000"/>
                </a:solidFill>
                <a:effectLst/>
                <a:latin typeface="Arial" panose="020B0604020202020204" pitchFamily="34" charset="0"/>
                <a:ea typeface="Arial" panose="020B0604020202020204" pitchFamily="34" charset="0"/>
              </a:rPr>
              <a:t>Select the settings icon in the bottom right corner; make sure </a:t>
            </a:r>
          </a:p>
          <a:p>
            <a:pPr marL="1371600" lvl="3" indent="0">
              <a:lnSpc>
                <a:spcPct val="115000"/>
              </a:lnSpc>
              <a:spcBef>
                <a:spcPts val="0"/>
              </a:spcBef>
              <a:buNone/>
            </a:pPr>
            <a:r>
              <a:rPr lang="en-US" sz="1700" u="none" strike="noStrike" dirty="0">
                <a:solidFill>
                  <a:srgbClr val="000000"/>
                </a:solidFill>
                <a:effectLst/>
                <a:latin typeface="Arial" panose="020B0604020202020204" pitchFamily="34" charset="0"/>
                <a:ea typeface="Arial" panose="020B0604020202020204" pitchFamily="34" charset="0"/>
              </a:rPr>
              <a:t>that the “push notifications” setting is turned on.</a:t>
            </a:r>
          </a:p>
          <a:p>
            <a:pPr lvl="2">
              <a:lnSpc>
                <a:spcPct val="115000"/>
              </a:lnSpc>
              <a:spcBef>
                <a:spcPts val="0"/>
              </a:spcBef>
            </a:pPr>
            <a:endParaRPr lang="en-US" sz="1700" u="none" strike="noStrike" dirty="0">
              <a:solidFill>
                <a:srgbClr val="000000"/>
              </a:solidFill>
              <a:effectLst/>
              <a:latin typeface="Calibri" panose="020F0502020204030204" pitchFamily="34" charset="0"/>
              <a:ea typeface="Calibri" panose="020F0502020204030204" pitchFamily="34" charset="0"/>
            </a:endParaRPr>
          </a:p>
          <a:p>
            <a:pPr marL="914400" lvl="2" indent="0">
              <a:lnSpc>
                <a:spcPct val="115000"/>
              </a:lnSpc>
              <a:spcBef>
                <a:spcPts val="0"/>
              </a:spcBef>
              <a:buNone/>
            </a:pPr>
            <a:endParaRPr lang="en-US" sz="1100" u="none" strike="noStrike"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15000"/>
              </a:lnSpc>
              <a:spcBef>
                <a:spcPts val="0"/>
              </a:spcBef>
              <a:spcAft>
                <a:spcPts val="0"/>
              </a:spcAft>
              <a:buFont typeface="+mj-lt"/>
              <a:buAutoNum type="arabicParenR"/>
            </a:pPr>
            <a:endParaRPr lang="en-US" sz="1800" u="none" strike="noStrike" dirty="0">
              <a:solidFill>
                <a:srgbClr val="000000"/>
              </a:solidFill>
              <a:effectLst/>
              <a:latin typeface="Calibri" panose="020F0502020204030204" pitchFamily="34" charset="0"/>
              <a:ea typeface="Calibri" panose="020F0502020204030204" pitchFamily="34" charset="0"/>
            </a:endParaRPr>
          </a:p>
          <a:p>
            <a:endParaRPr lang="en-US" dirty="0"/>
          </a:p>
        </p:txBody>
      </p:sp>
      <p:pic>
        <p:nvPicPr>
          <p:cNvPr id="12" name="image1.png" descr="BAND - App for all groups - Apps on Google Play">
            <a:extLst>
              <a:ext uri="{FF2B5EF4-FFF2-40B4-BE49-F238E27FC236}">
                <a16:creationId xmlns:a16="http://schemas.microsoft.com/office/drawing/2014/main" id="{C22BDDAF-6A8D-6128-C44E-7372318DAC09}"/>
              </a:ext>
            </a:extLst>
          </p:cNvPr>
          <p:cNvPicPr/>
          <p:nvPr/>
        </p:nvPicPr>
        <p:blipFill>
          <a:blip r:embed="rId3"/>
          <a:srcRect/>
          <a:stretch>
            <a:fillRect/>
          </a:stretch>
        </p:blipFill>
        <p:spPr>
          <a:xfrm>
            <a:off x="3413230" y="753229"/>
            <a:ext cx="1149892" cy="1080938"/>
          </a:xfrm>
          <a:prstGeom prst="rect">
            <a:avLst/>
          </a:prstGeom>
          <a:ln/>
        </p:spPr>
      </p:pic>
      <p:pic>
        <p:nvPicPr>
          <p:cNvPr id="13" name="image10.jpg" descr="Qr code&#10;&#10;Description automatically generated">
            <a:extLst>
              <a:ext uri="{FF2B5EF4-FFF2-40B4-BE49-F238E27FC236}">
                <a16:creationId xmlns:a16="http://schemas.microsoft.com/office/drawing/2014/main" id="{00FE9F7C-234C-AACC-B99E-09833E3396E7}"/>
              </a:ext>
            </a:extLst>
          </p:cNvPr>
          <p:cNvPicPr/>
          <p:nvPr/>
        </p:nvPicPr>
        <p:blipFill>
          <a:blip r:embed="rId4"/>
          <a:srcRect/>
          <a:stretch>
            <a:fillRect/>
          </a:stretch>
        </p:blipFill>
        <p:spPr>
          <a:xfrm>
            <a:off x="8255546" y="4612002"/>
            <a:ext cx="1753235" cy="1753235"/>
          </a:xfrm>
          <a:prstGeom prst="rect">
            <a:avLst/>
          </a:prstGeom>
          <a:ln/>
        </p:spPr>
      </p:pic>
    </p:spTree>
    <p:extLst>
      <p:ext uri="{BB962C8B-B14F-4D97-AF65-F5344CB8AC3E}">
        <p14:creationId xmlns:p14="http://schemas.microsoft.com/office/powerpoint/2010/main" val="1531559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36AA-C9B9-4F25-B282-71319529979D}"/>
              </a:ext>
            </a:extLst>
          </p:cNvPr>
          <p:cNvSpPr>
            <a:spLocks noGrp="1"/>
          </p:cNvSpPr>
          <p:nvPr>
            <p:ph type="title"/>
          </p:nvPr>
        </p:nvSpPr>
        <p:spPr/>
        <p:txBody>
          <a:bodyPr/>
          <a:lstStyle/>
          <a:p>
            <a:r>
              <a:rPr lang="en-US" dirty="0"/>
              <a:t>My Disney Experience App – Genie Service</a:t>
            </a:r>
          </a:p>
        </p:txBody>
      </p:sp>
      <p:sp>
        <p:nvSpPr>
          <p:cNvPr id="3" name="Content Placeholder 2">
            <a:extLst>
              <a:ext uri="{FF2B5EF4-FFF2-40B4-BE49-F238E27FC236}">
                <a16:creationId xmlns:a16="http://schemas.microsoft.com/office/drawing/2014/main" id="{66EE5ADE-706E-4B9D-A4B8-7D1AED55E7E2}"/>
              </a:ext>
            </a:extLst>
          </p:cNvPr>
          <p:cNvSpPr>
            <a:spLocks noGrp="1"/>
          </p:cNvSpPr>
          <p:nvPr>
            <p:ph idx="1"/>
          </p:nvPr>
        </p:nvSpPr>
        <p:spPr>
          <a:xfrm>
            <a:off x="514904" y="2194829"/>
            <a:ext cx="10555549" cy="4490055"/>
          </a:xfrm>
        </p:spPr>
        <p:txBody>
          <a:bodyPr>
            <a:noAutofit/>
          </a:bodyPr>
          <a:lstStyle/>
          <a:p>
            <a:pPr marL="342900">
              <a:lnSpc>
                <a:spcPct val="110000"/>
              </a:lnSpc>
              <a:spcBef>
                <a:spcPts val="0"/>
              </a:spcBef>
              <a:buClr>
                <a:schemeClr val="tx1"/>
              </a:buClr>
              <a:buSzPts val="2250"/>
            </a:pPr>
            <a:r>
              <a:rPr lang="en-US" sz="2800" dirty="0">
                <a:latin typeface="Calibri" panose="020F0502020204030204" pitchFamily="34" charset="0"/>
                <a:ea typeface="Times New Roman" panose="02020603050405020304" pitchFamily="18" charset="0"/>
              </a:rPr>
              <a:t>D</a:t>
            </a:r>
            <a:r>
              <a:rPr lang="en-US" sz="2800" dirty="0">
                <a:effectLst/>
                <a:latin typeface="Calibri" panose="020F0502020204030204" pitchFamily="34" charset="0"/>
                <a:ea typeface="Times New Roman" panose="02020603050405020304" pitchFamily="18" charset="0"/>
              </a:rPr>
              <a:t>ownload the free My Disney Experience App to see park maps, food menus, wait times for attractions, etc. </a:t>
            </a:r>
          </a:p>
          <a:p>
            <a:pPr marL="342900">
              <a:lnSpc>
                <a:spcPct val="110000"/>
              </a:lnSpc>
              <a:spcBef>
                <a:spcPts val="0"/>
              </a:spcBef>
              <a:buClr>
                <a:schemeClr val="tx1"/>
              </a:buClr>
              <a:buSzPts val="2250"/>
            </a:pPr>
            <a:r>
              <a:rPr lang="en-US" sz="2800" dirty="0">
                <a:effectLst/>
                <a:latin typeface="Calibri" panose="020F0502020204030204" pitchFamily="34" charset="0"/>
                <a:ea typeface="Times New Roman" panose="02020603050405020304" pitchFamily="18" charset="0"/>
                <a:cs typeface="Calibri" panose="020F0502020204030204" pitchFamily="34" charset="0"/>
              </a:rPr>
              <a:t>You can also set up an account and link your park ticket to this App. Setting up an account is optional but highly recommended by our travel company.  Detailed steps will be received tonight in your bag.</a:t>
            </a:r>
            <a:endParaRPr lang="en-US" sz="3200" b="0" i="0" u="none" strike="noStrike" dirty="0">
              <a:effectLst/>
              <a:latin typeface="Arial" panose="020B0604020202020204" pitchFamily="34" charset="0"/>
            </a:endParaRPr>
          </a:p>
          <a:p>
            <a:pPr marL="800100" lvl="1">
              <a:lnSpc>
                <a:spcPct val="110000"/>
              </a:lnSpc>
              <a:spcBef>
                <a:spcPts val="0"/>
              </a:spcBef>
              <a:buClr>
                <a:schemeClr val="tx1"/>
              </a:buClr>
              <a:buSzPts val="2250"/>
            </a:pPr>
            <a:r>
              <a:rPr lang="en-US" sz="2400" dirty="0">
                <a:solidFill>
                  <a:schemeClr val="bg1"/>
                </a:solidFill>
                <a:latin typeface="Arial" panose="020B0604020202020204" pitchFamily="34" charset="0"/>
              </a:rPr>
              <a:t>Should be done </a:t>
            </a:r>
            <a:r>
              <a:rPr lang="en-US" sz="2400" b="1" u="sng" dirty="0">
                <a:solidFill>
                  <a:schemeClr val="bg1"/>
                </a:solidFill>
                <a:latin typeface="Arial" panose="020B0604020202020204" pitchFamily="34" charset="0"/>
              </a:rPr>
              <a:t>prior to trip</a:t>
            </a:r>
            <a:endParaRPr lang="en-US" sz="2400" dirty="0">
              <a:solidFill>
                <a:schemeClr val="bg1"/>
              </a:solidFill>
              <a:latin typeface="Arial" panose="020B0604020202020204" pitchFamily="34" charset="0"/>
            </a:endParaRPr>
          </a:p>
          <a:p>
            <a:pPr marL="800100" lvl="1">
              <a:lnSpc>
                <a:spcPct val="110000"/>
              </a:lnSpc>
              <a:spcBef>
                <a:spcPts val="0"/>
              </a:spcBef>
              <a:buClr>
                <a:schemeClr val="tx1"/>
              </a:buClr>
              <a:buSzPts val="2250"/>
            </a:pPr>
            <a:r>
              <a:rPr lang="en-US" sz="2600" dirty="0">
                <a:solidFill>
                  <a:schemeClr val="bg1"/>
                </a:solidFill>
                <a:latin typeface="Arial" panose="020B0604020202020204" pitchFamily="34" charset="0"/>
              </a:rPr>
              <a:t>WCV suggests using a computer for this</a:t>
            </a:r>
          </a:p>
          <a:p>
            <a:pPr marL="342900">
              <a:lnSpc>
                <a:spcPct val="110000"/>
              </a:lnSpc>
              <a:spcBef>
                <a:spcPts val="0"/>
              </a:spcBef>
              <a:buClr>
                <a:schemeClr val="tx1"/>
              </a:buClr>
              <a:buSzPts val="2250"/>
            </a:pPr>
            <a:r>
              <a:rPr lang="en-US" sz="3000" dirty="0">
                <a:latin typeface="Arial" panose="020B0604020202020204" pitchFamily="34" charset="0"/>
              </a:rPr>
              <a:t>Do </a:t>
            </a:r>
            <a:r>
              <a:rPr lang="en-US" sz="3000" b="1" u="sng" dirty="0">
                <a:latin typeface="Arial" panose="020B0604020202020204" pitchFamily="34" charset="0"/>
              </a:rPr>
              <a:t>NOT</a:t>
            </a:r>
            <a:r>
              <a:rPr lang="en-US" sz="3000" dirty="0">
                <a:latin typeface="Arial" panose="020B0604020202020204" pitchFamily="34" charset="0"/>
              </a:rPr>
              <a:t> attempt to change our park reservations</a:t>
            </a:r>
          </a:p>
        </p:txBody>
      </p:sp>
      <p:pic>
        <p:nvPicPr>
          <p:cNvPr id="4" name="Google Shape;70;p2">
            <a:extLst>
              <a:ext uri="{FF2B5EF4-FFF2-40B4-BE49-F238E27FC236}">
                <a16:creationId xmlns:a16="http://schemas.microsoft.com/office/drawing/2014/main" id="{A6E1FBD5-7A39-456C-9F98-877CD103BE3F}"/>
              </a:ext>
            </a:extLst>
          </p:cNvPr>
          <p:cNvPicPr preferRelativeResize="0"/>
          <p:nvPr/>
        </p:nvPicPr>
        <p:blipFill>
          <a:blip r:embed="rId2">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289866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5E1C-F0FE-47D8-B8D1-4323B82C1ED2}"/>
              </a:ext>
            </a:extLst>
          </p:cNvPr>
          <p:cNvSpPr>
            <a:spLocks noGrp="1"/>
          </p:cNvSpPr>
          <p:nvPr>
            <p:ph type="title"/>
          </p:nvPr>
        </p:nvSpPr>
        <p:spPr/>
        <p:txBody>
          <a:bodyPr/>
          <a:lstStyle/>
          <a:p>
            <a:r>
              <a:rPr lang="en-US" dirty="0"/>
              <a:t>What to Pack/Bring</a:t>
            </a:r>
          </a:p>
        </p:txBody>
      </p:sp>
      <p:sp>
        <p:nvSpPr>
          <p:cNvPr id="3" name="Content Placeholder 2">
            <a:extLst>
              <a:ext uri="{FF2B5EF4-FFF2-40B4-BE49-F238E27FC236}">
                <a16:creationId xmlns:a16="http://schemas.microsoft.com/office/drawing/2014/main" id="{7E4F4483-6F27-4934-B8F0-4B0E3B3F8A13}"/>
              </a:ext>
            </a:extLst>
          </p:cNvPr>
          <p:cNvSpPr>
            <a:spLocks noGrp="1"/>
          </p:cNvSpPr>
          <p:nvPr>
            <p:ph idx="1"/>
          </p:nvPr>
        </p:nvSpPr>
        <p:spPr>
          <a:xfrm>
            <a:off x="614835" y="2133435"/>
            <a:ext cx="10962330" cy="4540102"/>
          </a:xfrm>
        </p:spPr>
        <p:txBody>
          <a:bodyPr>
            <a:normAutofit fontScale="92500"/>
          </a:bodyPr>
          <a:lstStyle/>
          <a:p>
            <a:pPr marL="457200" indent="-342900">
              <a:lnSpc>
                <a:spcPct val="100000"/>
              </a:lnSpc>
              <a:spcBef>
                <a:spcPts val="0"/>
              </a:spcBef>
              <a:buClr>
                <a:schemeClr val="tx1"/>
              </a:buClr>
              <a:buSzPts val="2450"/>
            </a:pPr>
            <a:r>
              <a:rPr lang="en-US" dirty="0"/>
              <a:t>Through generous donations, students will receive the following:</a:t>
            </a:r>
          </a:p>
          <a:p>
            <a:pPr marL="914400" lvl="1" indent="-342900">
              <a:lnSpc>
                <a:spcPct val="100000"/>
              </a:lnSpc>
              <a:spcBef>
                <a:spcPts val="0"/>
              </a:spcBef>
              <a:buClr>
                <a:schemeClr val="tx1"/>
              </a:buClr>
              <a:buSzPts val="2450"/>
              <a:buFont typeface="Wingdings" panose="05000000000000000000" pitchFamily="2" charset="2"/>
              <a:buChar char="§"/>
            </a:pPr>
            <a:r>
              <a:rPr lang="en-US" dirty="0"/>
              <a:t>Sling bag to be used as carry-on for flights and day bag for parks</a:t>
            </a:r>
          </a:p>
          <a:p>
            <a:pPr marL="914400" lvl="1" indent="-342900">
              <a:lnSpc>
                <a:spcPct val="100000"/>
              </a:lnSpc>
              <a:spcBef>
                <a:spcPts val="0"/>
              </a:spcBef>
              <a:buClr>
                <a:schemeClr val="tx1"/>
              </a:buClr>
              <a:buSzPts val="2450"/>
              <a:buFont typeface="Wingdings" panose="05000000000000000000" pitchFamily="2" charset="2"/>
              <a:buChar char="§"/>
            </a:pPr>
            <a:r>
              <a:rPr lang="en-US" dirty="0"/>
              <a:t>Orange t-shirt to be worn on first and last day during travel</a:t>
            </a:r>
          </a:p>
          <a:p>
            <a:pPr marL="914400" lvl="1" indent="-342900">
              <a:lnSpc>
                <a:spcPct val="100000"/>
              </a:lnSpc>
              <a:spcBef>
                <a:spcPts val="0"/>
              </a:spcBef>
              <a:buClr>
                <a:schemeClr val="tx1"/>
              </a:buClr>
              <a:buSzPts val="2450"/>
              <a:buFont typeface="Wingdings" panose="05000000000000000000" pitchFamily="2" charset="2"/>
              <a:buChar char="§"/>
            </a:pPr>
            <a:r>
              <a:rPr lang="en-US" dirty="0"/>
              <a:t>Lanyard for holding park pass/dining card</a:t>
            </a:r>
          </a:p>
          <a:p>
            <a:pPr marL="914400" lvl="1" indent="-342900">
              <a:lnSpc>
                <a:spcPct val="100000"/>
              </a:lnSpc>
              <a:spcBef>
                <a:spcPts val="0"/>
              </a:spcBef>
              <a:buClr>
                <a:schemeClr val="tx1"/>
              </a:buClr>
              <a:buSzPts val="2450"/>
              <a:buFont typeface="Wingdings" panose="05000000000000000000" pitchFamily="2" charset="2"/>
              <a:buChar char="§"/>
            </a:pPr>
            <a:r>
              <a:rPr lang="en-US" dirty="0"/>
              <a:t>Hand sanitizer</a:t>
            </a:r>
          </a:p>
          <a:p>
            <a:pPr marL="457200" indent="-342900">
              <a:lnSpc>
                <a:spcPct val="100000"/>
              </a:lnSpc>
              <a:spcBef>
                <a:spcPts val="0"/>
              </a:spcBef>
              <a:buClr>
                <a:schemeClr val="tx1"/>
              </a:buClr>
              <a:buSzPts val="2450"/>
              <a:buFont typeface="Wingdings" panose="05000000000000000000" pitchFamily="2" charset="2"/>
              <a:buChar char="§"/>
            </a:pPr>
            <a:endParaRPr lang="en-US" dirty="0"/>
          </a:p>
          <a:p>
            <a:pPr marL="457200" indent="-342900">
              <a:lnSpc>
                <a:spcPct val="100000"/>
              </a:lnSpc>
              <a:spcBef>
                <a:spcPts val="0"/>
              </a:spcBef>
              <a:buClr>
                <a:schemeClr val="tx1"/>
              </a:buClr>
              <a:buSzPts val="2450"/>
            </a:pPr>
            <a:r>
              <a:rPr lang="en-US" dirty="0"/>
              <a:t>Polo shirts for performances will also be provided tonight – these are on loan and must be returned to the school</a:t>
            </a:r>
          </a:p>
          <a:p>
            <a:pPr marL="457200" indent="-342900">
              <a:lnSpc>
                <a:spcPct val="110000"/>
              </a:lnSpc>
              <a:buClr>
                <a:schemeClr val="tx1"/>
              </a:buClr>
              <a:buSzPts val="2450"/>
            </a:pPr>
            <a:r>
              <a:rPr lang="en-US" dirty="0"/>
              <a:t>Attach personal luggage tags on </a:t>
            </a:r>
            <a:r>
              <a:rPr lang="en-US" b="1" u="sng" dirty="0"/>
              <a:t>BOTH</a:t>
            </a:r>
            <a:r>
              <a:rPr lang="en-US" dirty="0"/>
              <a:t> the suitcase and instrument case</a:t>
            </a:r>
          </a:p>
          <a:p>
            <a:pPr marL="457200" indent="-342900">
              <a:lnSpc>
                <a:spcPct val="110000"/>
              </a:lnSpc>
              <a:buClr>
                <a:schemeClr val="tx1"/>
              </a:buClr>
              <a:buSzPts val="2450"/>
            </a:pPr>
            <a:r>
              <a:rPr lang="en-US" dirty="0"/>
              <a:t>Flutes, clarinets, oboes and drumsticks/mallets should be packed in suitcase; all others will be considered a “checked” bag</a:t>
            </a:r>
          </a:p>
          <a:p>
            <a:pPr marL="457200" indent="-342900">
              <a:lnSpc>
                <a:spcPct val="110000"/>
              </a:lnSpc>
              <a:buClr>
                <a:schemeClr val="tx1"/>
              </a:buClr>
              <a:buSzPts val="2450"/>
            </a:pPr>
            <a:r>
              <a:rPr lang="en-US" dirty="0"/>
              <a:t>Please read carefully the “Packing/Travel Instructions” pages in your packets</a:t>
            </a:r>
          </a:p>
          <a:p>
            <a:pPr marL="114300" indent="0">
              <a:lnSpc>
                <a:spcPct val="110000"/>
              </a:lnSpc>
              <a:buClr>
                <a:schemeClr val="tx1"/>
              </a:buClr>
              <a:buSzPts val="2450"/>
              <a:buNone/>
            </a:pPr>
            <a:endParaRPr lang="en-US" dirty="0"/>
          </a:p>
        </p:txBody>
      </p:sp>
      <p:pic>
        <p:nvPicPr>
          <p:cNvPr id="4" name="Google Shape;70;p2">
            <a:extLst>
              <a:ext uri="{FF2B5EF4-FFF2-40B4-BE49-F238E27FC236}">
                <a16:creationId xmlns:a16="http://schemas.microsoft.com/office/drawing/2014/main" id="{5304A505-224C-47BA-87CA-B54D94B88EEE}"/>
              </a:ext>
            </a:extLst>
          </p:cNvPr>
          <p:cNvPicPr preferRelativeResize="0"/>
          <p:nvPr/>
        </p:nvPicPr>
        <p:blipFill>
          <a:blip r:embed="rId2">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304211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5E1C-F0FE-47D8-B8D1-4323B82C1ED2}"/>
              </a:ext>
            </a:extLst>
          </p:cNvPr>
          <p:cNvSpPr>
            <a:spLocks noGrp="1"/>
          </p:cNvSpPr>
          <p:nvPr>
            <p:ph type="title"/>
          </p:nvPr>
        </p:nvSpPr>
        <p:spPr/>
        <p:txBody>
          <a:bodyPr/>
          <a:lstStyle/>
          <a:p>
            <a:r>
              <a:rPr lang="en-US" dirty="0"/>
              <a:t>Important Reminders</a:t>
            </a:r>
          </a:p>
        </p:txBody>
      </p:sp>
      <p:sp>
        <p:nvSpPr>
          <p:cNvPr id="3" name="Content Placeholder 2">
            <a:extLst>
              <a:ext uri="{FF2B5EF4-FFF2-40B4-BE49-F238E27FC236}">
                <a16:creationId xmlns:a16="http://schemas.microsoft.com/office/drawing/2014/main" id="{7E4F4483-6F27-4934-B8F0-4B0E3B3F8A13}"/>
              </a:ext>
            </a:extLst>
          </p:cNvPr>
          <p:cNvSpPr>
            <a:spLocks noGrp="1"/>
          </p:cNvSpPr>
          <p:nvPr>
            <p:ph idx="1"/>
          </p:nvPr>
        </p:nvSpPr>
        <p:spPr>
          <a:xfrm>
            <a:off x="614835" y="2124558"/>
            <a:ext cx="10962330" cy="4540102"/>
          </a:xfrm>
        </p:spPr>
        <p:txBody>
          <a:bodyPr>
            <a:normAutofit lnSpcReduction="10000"/>
          </a:bodyPr>
          <a:lstStyle/>
          <a:p>
            <a:pPr marL="457200" indent="-342900">
              <a:lnSpc>
                <a:spcPct val="110000"/>
              </a:lnSpc>
              <a:buClr>
                <a:schemeClr val="tx1"/>
              </a:buClr>
              <a:buSzPts val="2450"/>
            </a:pPr>
            <a:r>
              <a:rPr lang="en-US" dirty="0"/>
              <a:t>PLEASE bring:</a:t>
            </a:r>
          </a:p>
          <a:p>
            <a:pPr marL="914400" lvl="1" indent="-342900">
              <a:lnSpc>
                <a:spcPct val="110000"/>
              </a:lnSpc>
              <a:buClr>
                <a:schemeClr val="tx1"/>
              </a:buClr>
              <a:buSzPts val="2450"/>
            </a:pPr>
            <a:r>
              <a:rPr lang="en-US" dirty="0"/>
              <a:t>A portable phone charger – very important!</a:t>
            </a:r>
          </a:p>
          <a:p>
            <a:pPr marL="914400" lvl="1" indent="-342900">
              <a:lnSpc>
                <a:spcPct val="110000"/>
              </a:lnSpc>
              <a:buClr>
                <a:schemeClr val="tx1"/>
              </a:buClr>
              <a:buSzPts val="2450"/>
            </a:pPr>
            <a:r>
              <a:rPr lang="en-US" dirty="0"/>
              <a:t>Spending money for meals not covered by dining cards (meant to cover 2 meals/day) and for souvenirs</a:t>
            </a:r>
          </a:p>
          <a:p>
            <a:pPr marL="914400" lvl="1" indent="-342900">
              <a:lnSpc>
                <a:spcPct val="110000"/>
              </a:lnSpc>
              <a:buClr>
                <a:schemeClr val="tx1"/>
              </a:buClr>
              <a:buSzPts val="2450"/>
            </a:pPr>
            <a:r>
              <a:rPr lang="en-US" dirty="0"/>
              <a:t>Masks for traveling through the airport and on the flight</a:t>
            </a:r>
          </a:p>
          <a:p>
            <a:pPr marL="914400" lvl="1" indent="-342900">
              <a:lnSpc>
                <a:spcPct val="110000"/>
              </a:lnSpc>
              <a:buClr>
                <a:schemeClr val="tx1"/>
              </a:buClr>
              <a:buSzPts val="2450"/>
            </a:pPr>
            <a:r>
              <a:rPr lang="en-US" dirty="0"/>
              <a:t>Snacks (appropriate for travel)</a:t>
            </a:r>
          </a:p>
          <a:p>
            <a:pPr marL="457200" indent="-342900">
              <a:lnSpc>
                <a:spcPct val="110000"/>
              </a:lnSpc>
              <a:buClr>
                <a:schemeClr val="tx1"/>
              </a:buClr>
              <a:buSzPts val="2450"/>
            </a:pPr>
            <a:r>
              <a:rPr lang="en-US" dirty="0"/>
              <a:t>Students must bring a photo ID - school photo ID if under 18; government issued photo ID if 18+</a:t>
            </a:r>
          </a:p>
          <a:p>
            <a:pPr marL="457200" indent="-342900">
              <a:lnSpc>
                <a:spcPct val="110000"/>
              </a:lnSpc>
              <a:buClr>
                <a:schemeClr val="tx1"/>
              </a:buClr>
              <a:buSzPts val="2450"/>
            </a:pPr>
            <a:r>
              <a:rPr lang="en-US" dirty="0"/>
              <a:t>All details have been posted on our Website </a:t>
            </a:r>
          </a:p>
          <a:p>
            <a:pPr marL="457200" indent="-342900">
              <a:lnSpc>
                <a:spcPct val="110000"/>
              </a:lnSpc>
              <a:buClr>
                <a:schemeClr val="tx1"/>
              </a:buClr>
              <a:buSzPts val="2450"/>
            </a:pPr>
            <a:r>
              <a:rPr lang="en-US" dirty="0"/>
              <a:t>After Bill’s presentation, all students will be split into groups and meet with their chaperones to collect sling bag and materials</a:t>
            </a:r>
          </a:p>
        </p:txBody>
      </p:sp>
      <p:pic>
        <p:nvPicPr>
          <p:cNvPr id="4" name="Google Shape;70;p2">
            <a:extLst>
              <a:ext uri="{FF2B5EF4-FFF2-40B4-BE49-F238E27FC236}">
                <a16:creationId xmlns:a16="http://schemas.microsoft.com/office/drawing/2014/main" id="{5304A505-224C-47BA-87CA-B54D94B88EEE}"/>
              </a:ext>
            </a:extLst>
          </p:cNvPr>
          <p:cNvPicPr preferRelativeResize="0"/>
          <p:nvPr/>
        </p:nvPicPr>
        <p:blipFill>
          <a:blip r:embed="rId2">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186059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3C21-29B1-48A1-B21D-4BC2933268F8}"/>
              </a:ext>
            </a:extLst>
          </p:cNvPr>
          <p:cNvSpPr>
            <a:spLocks noGrp="1"/>
          </p:cNvSpPr>
          <p:nvPr>
            <p:ph type="title"/>
          </p:nvPr>
        </p:nvSpPr>
        <p:spPr/>
        <p:txBody>
          <a:bodyPr/>
          <a:lstStyle/>
          <a:p>
            <a:r>
              <a:rPr lang="en-US" dirty="0"/>
              <a:t>Travel Arrangements</a:t>
            </a:r>
          </a:p>
        </p:txBody>
      </p:sp>
      <p:sp>
        <p:nvSpPr>
          <p:cNvPr id="3" name="Content Placeholder 2">
            <a:extLst>
              <a:ext uri="{FF2B5EF4-FFF2-40B4-BE49-F238E27FC236}">
                <a16:creationId xmlns:a16="http://schemas.microsoft.com/office/drawing/2014/main" id="{ADFEF410-1616-4F7D-9479-67545B94FF90}"/>
              </a:ext>
            </a:extLst>
          </p:cNvPr>
          <p:cNvSpPr>
            <a:spLocks noGrp="1"/>
          </p:cNvSpPr>
          <p:nvPr>
            <p:ph idx="1"/>
          </p:nvPr>
        </p:nvSpPr>
        <p:spPr>
          <a:xfrm>
            <a:off x="407498" y="4194495"/>
            <a:ext cx="7655605" cy="1664046"/>
          </a:xfrm>
        </p:spPr>
        <p:txBody>
          <a:bodyPr/>
          <a:lstStyle/>
          <a:p>
            <a:pPr marL="0" indent="0" algn="ctr" rtl="0">
              <a:spcBef>
                <a:spcPts val="0"/>
              </a:spcBef>
              <a:spcAft>
                <a:spcPts val="0"/>
              </a:spcAft>
              <a:buNone/>
            </a:pPr>
            <a:r>
              <a:rPr lang="en-US" sz="2800" b="0" i="0" u="none" strike="noStrike" dirty="0">
                <a:effectLst/>
              </a:rPr>
              <a:t>Bill Lacey</a:t>
            </a:r>
            <a:endParaRPr lang="en-US" sz="2800" dirty="0">
              <a:effectLst/>
            </a:endParaRPr>
          </a:p>
          <a:p>
            <a:pPr marL="0" indent="0" algn="ctr" rtl="0">
              <a:spcBef>
                <a:spcPts val="0"/>
              </a:spcBef>
              <a:spcAft>
                <a:spcPts val="0"/>
              </a:spcAft>
              <a:buNone/>
            </a:pPr>
            <a:r>
              <a:rPr lang="en-US" sz="2800" b="0" i="0" u="none" strike="noStrike" dirty="0">
                <a:effectLst/>
              </a:rPr>
              <a:t>Regional Performing Arts Director, WCV</a:t>
            </a:r>
            <a:endParaRPr lang="en-US" sz="2800" dirty="0">
              <a:effectLst/>
            </a:endParaRPr>
          </a:p>
          <a:p>
            <a:endParaRPr lang="en-US" dirty="0"/>
          </a:p>
        </p:txBody>
      </p:sp>
      <p:pic>
        <p:nvPicPr>
          <p:cNvPr id="4" name="Google Shape;92;p5">
            <a:extLst>
              <a:ext uri="{FF2B5EF4-FFF2-40B4-BE49-F238E27FC236}">
                <a16:creationId xmlns:a16="http://schemas.microsoft.com/office/drawing/2014/main" id="{DE302468-9C95-4D52-98AA-C872444E3A3D}"/>
              </a:ext>
            </a:extLst>
          </p:cNvPr>
          <p:cNvPicPr preferRelativeResize="0"/>
          <p:nvPr/>
        </p:nvPicPr>
        <p:blipFill>
          <a:blip r:embed="rId2">
            <a:alphaModFix/>
          </a:blip>
          <a:stretch>
            <a:fillRect/>
          </a:stretch>
        </p:blipFill>
        <p:spPr>
          <a:xfrm>
            <a:off x="8532906" y="2080762"/>
            <a:ext cx="3522551" cy="4695399"/>
          </a:xfrm>
          <a:prstGeom prst="rect">
            <a:avLst/>
          </a:prstGeom>
          <a:noFill/>
          <a:ln>
            <a:noFill/>
          </a:ln>
        </p:spPr>
      </p:pic>
      <p:pic>
        <p:nvPicPr>
          <p:cNvPr id="11" name="Picture 10">
            <a:extLst>
              <a:ext uri="{FF2B5EF4-FFF2-40B4-BE49-F238E27FC236}">
                <a16:creationId xmlns:a16="http://schemas.microsoft.com/office/drawing/2014/main" id="{0AD775A5-EFAF-40F8-95A4-2B8C1930EF75}"/>
              </a:ext>
            </a:extLst>
          </p:cNvPr>
          <p:cNvPicPr>
            <a:picLocks noChangeAspect="1"/>
          </p:cNvPicPr>
          <p:nvPr/>
        </p:nvPicPr>
        <p:blipFill>
          <a:blip r:embed="rId3"/>
          <a:stretch>
            <a:fillRect/>
          </a:stretch>
        </p:blipFill>
        <p:spPr>
          <a:xfrm>
            <a:off x="2658914" y="2452355"/>
            <a:ext cx="3152775" cy="1123950"/>
          </a:xfrm>
          <a:prstGeom prst="rect">
            <a:avLst/>
          </a:prstGeom>
        </p:spPr>
      </p:pic>
      <p:pic>
        <p:nvPicPr>
          <p:cNvPr id="12" name="Google Shape;70;p2">
            <a:extLst>
              <a:ext uri="{FF2B5EF4-FFF2-40B4-BE49-F238E27FC236}">
                <a16:creationId xmlns:a16="http://schemas.microsoft.com/office/drawing/2014/main" id="{CF478537-5F26-4D9B-8C19-8FC13321213B}"/>
              </a:ext>
            </a:extLst>
          </p:cNvPr>
          <p:cNvPicPr preferRelativeResize="0"/>
          <p:nvPr/>
        </p:nvPicPr>
        <p:blipFill>
          <a:blip r:embed="rId4">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273332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9E71-85AF-4BB7-A3E8-809F6039A01E}"/>
              </a:ext>
            </a:extLst>
          </p:cNvPr>
          <p:cNvSpPr>
            <a:spLocks noGrp="1"/>
          </p:cNvSpPr>
          <p:nvPr>
            <p:ph type="title"/>
          </p:nvPr>
        </p:nvSpPr>
        <p:spPr/>
        <p:txBody>
          <a:bodyPr/>
          <a:lstStyle/>
          <a:p>
            <a:r>
              <a:rPr lang="en-US" dirty="0"/>
              <a:t>Disney Trip 2023 Planning Committee</a:t>
            </a:r>
          </a:p>
        </p:txBody>
      </p:sp>
      <p:sp>
        <p:nvSpPr>
          <p:cNvPr id="3" name="Content Placeholder 2">
            <a:extLst>
              <a:ext uri="{FF2B5EF4-FFF2-40B4-BE49-F238E27FC236}">
                <a16:creationId xmlns:a16="http://schemas.microsoft.com/office/drawing/2014/main" id="{99725F85-3CBF-47C7-8D12-1A4B9949528B}"/>
              </a:ext>
            </a:extLst>
          </p:cNvPr>
          <p:cNvSpPr>
            <a:spLocks noGrp="1"/>
          </p:cNvSpPr>
          <p:nvPr>
            <p:ph idx="1"/>
          </p:nvPr>
        </p:nvSpPr>
        <p:spPr>
          <a:xfrm>
            <a:off x="680321" y="2115881"/>
            <a:ext cx="9613861" cy="4646428"/>
          </a:xfrm>
        </p:spPr>
        <p:txBody>
          <a:bodyPr>
            <a:normAutofit fontScale="85000" lnSpcReduction="20000"/>
          </a:bodyPr>
          <a:lstStyle/>
          <a:p>
            <a:pPr>
              <a:buClr>
                <a:schemeClr val="tx1"/>
              </a:buClr>
              <a:buSzPct val="83333"/>
            </a:pPr>
            <a:r>
              <a:rPr lang="en-US" sz="2600" dirty="0"/>
              <a:t> Cheryl Lucas, Danny Lucas:  Trip Committee Co-Chairs</a:t>
            </a:r>
          </a:p>
          <a:p>
            <a:pPr>
              <a:spcBef>
                <a:spcPts val="1600"/>
              </a:spcBef>
              <a:buClr>
                <a:schemeClr val="tx1"/>
              </a:buClr>
              <a:buSzPct val="83333"/>
            </a:pPr>
            <a:r>
              <a:rPr lang="en-US" sz="2600" dirty="0"/>
              <a:t> Kerry Healy: Secretary</a:t>
            </a:r>
          </a:p>
          <a:p>
            <a:pPr>
              <a:spcBef>
                <a:spcPts val="1600"/>
              </a:spcBef>
              <a:buClr>
                <a:schemeClr val="tx1"/>
              </a:buClr>
              <a:buSzPct val="83333"/>
            </a:pPr>
            <a:r>
              <a:rPr lang="en-US" sz="2600" dirty="0"/>
              <a:t> </a:t>
            </a:r>
            <a:r>
              <a:rPr lang="en-US" sz="2600" b="0" i="0" u="none" strike="noStrike" dirty="0">
                <a:effectLst/>
                <a:latin typeface="Arial" panose="020B0604020202020204" pitchFamily="34" charset="0"/>
              </a:rPr>
              <a:t>Stacey Briggs: Treasurer</a:t>
            </a:r>
          </a:p>
          <a:p>
            <a:pPr>
              <a:spcBef>
                <a:spcPts val="1600"/>
              </a:spcBef>
              <a:buClr>
                <a:schemeClr val="tx1"/>
              </a:buClr>
              <a:buSzPct val="83333"/>
            </a:pPr>
            <a:r>
              <a:rPr lang="en-US" sz="2600" dirty="0"/>
              <a:t> Denise Donovan:  Head Chaperone</a:t>
            </a:r>
          </a:p>
          <a:p>
            <a:pPr marL="351473" indent="-342900">
              <a:spcBef>
                <a:spcPts val="1600"/>
              </a:spcBef>
              <a:buClr>
                <a:schemeClr val="tx1"/>
              </a:buClr>
              <a:buSzPct val="75000"/>
            </a:pPr>
            <a:r>
              <a:rPr lang="en-US" sz="2600" dirty="0" err="1"/>
              <a:t>Cris</a:t>
            </a:r>
            <a:r>
              <a:rPr lang="en-US" sz="2600" dirty="0"/>
              <a:t> Antonio, RN: Trip Nurse</a:t>
            </a:r>
          </a:p>
          <a:p>
            <a:pPr marL="351473" indent="-342900">
              <a:spcBef>
                <a:spcPts val="1600"/>
              </a:spcBef>
              <a:buClr>
                <a:schemeClr val="tx1"/>
              </a:buClr>
              <a:buSzPct val="75000"/>
            </a:pPr>
            <a:r>
              <a:rPr lang="en-US" sz="2600" dirty="0"/>
              <a:t>Alex Reyes and Katrina Cahill:  Fundraising Co-Chairs</a:t>
            </a:r>
          </a:p>
          <a:p>
            <a:pPr marL="352425" indent="-342900">
              <a:lnSpc>
                <a:spcPct val="120000"/>
              </a:lnSpc>
              <a:spcBef>
                <a:spcPts val="1600"/>
              </a:spcBef>
              <a:buClr>
                <a:schemeClr val="tx1"/>
              </a:buClr>
              <a:buSzPct val="83333"/>
            </a:pPr>
            <a:r>
              <a:rPr lang="en-US" sz="2600" dirty="0"/>
              <a:t>Wouter Leeuwis: Webmaster/Communications</a:t>
            </a:r>
          </a:p>
          <a:p>
            <a:pPr marL="352425" indent="-342900">
              <a:lnSpc>
                <a:spcPct val="120000"/>
              </a:lnSpc>
              <a:buClr>
                <a:schemeClr val="tx1"/>
              </a:buClr>
              <a:buSzPct val="83333"/>
            </a:pPr>
            <a:r>
              <a:rPr lang="en-US" sz="2600" dirty="0"/>
              <a:t>Kevin Kozik:  Band Director</a:t>
            </a:r>
          </a:p>
          <a:p>
            <a:pPr marL="352425" indent="-342900">
              <a:lnSpc>
                <a:spcPct val="120000"/>
              </a:lnSpc>
              <a:buClr>
                <a:schemeClr val="tx1"/>
              </a:buClr>
              <a:buSzPct val="83333"/>
            </a:pPr>
            <a:r>
              <a:rPr lang="en-US" sz="2600" dirty="0"/>
              <a:t>Melissa Sommer: Chorus Director</a:t>
            </a:r>
          </a:p>
          <a:p>
            <a:pPr marL="364173" indent="-342900">
              <a:lnSpc>
                <a:spcPct val="120000"/>
              </a:lnSpc>
              <a:buClr>
                <a:schemeClr val="tx1"/>
              </a:buClr>
              <a:buSzPct val="75000"/>
            </a:pPr>
            <a:r>
              <a:rPr lang="en-US" sz="2600" dirty="0"/>
              <a:t>Jason Weeks: Member at Large</a:t>
            </a:r>
          </a:p>
          <a:p>
            <a:endParaRPr lang="en-US" dirty="0"/>
          </a:p>
        </p:txBody>
      </p:sp>
      <p:pic>
        <p:nvPicPr>
          <p:cNvPr id="4" name="Google Shape;70;p2">
            <a:extLst>
              <a:ext uri="{FF2B5EF4-FFF2-40B4-BE49-F238E27FC236}">
                <a16:creationId xmlns:a16="http://schemas.microsoft.com/office/drawing/2014/main" id="{72F13188-52C9-4535-BCBD-F18373411F70}"/>
              </a:ext>
            </a:extLst>
          </p:cNvPr>
          <p:cNvPicPr preferRelativeResize="0"/>
          <p:nvPr/>
        </p:nvPicPr>
        <p:blipFill>
          <a:blip r:embed="rId2">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138084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FED2-912E-4B6D-B1F2-3BFC255C5D2B}"/>
              </a:ext>
            </a:extLst>
          </p:cNvPr>
          <p:cNvSpPr>
            <a:spLocks noGrp="1"/>
          </p:cNvSpPr>
          <p:nvPr>
            <p:ph type="title"/>
          </p:nvPr>
        </p:nvSpPr>
        <p:spPr/>
        <p:txBody>
          <a:bodyPr/>
          <a:lstStyle/>
          <a:p>
            <a:r>
              <a:rPr lang="en-US" dirty="0"/>
              <a:t>Purpose of tonight’s meeting</a:t>
            </a:r>
          </a:p>
        </p:txBody>
      </p:sp>
      <p:sp>
        <p:nvSpPr>
          <p:cNvPr id="3" name="Content Placeholder 2">
            <a:extLst>
              <a:ext uri="{FF2B5EF4-FFF2-40B4-BE49-F238E27FC236}">
                <a16:creationId xmlns:a16="http://schemas.microsoft.com/office/drawing/2014/main" id="{94EC9918-AFE1-4515-8F13-372AF45758AD}"/>
              </a:ext>
            </a:extLst>
          </p:cNvPr>
          <p:cNvSpPr>
            <a:spLocks noGrp="1"/>
          </p:cNvSpPr>
          <p:nvPr>
            <p:ph idx="1"/>
          </p:nvPr>
        </p:nvSpPr>
        <p:spPr>
          <a:xfrm>
            <a:off x="680321" y="2336872"/>
            <a:ext cx="9613861" cy="3984029"/>
          </a:xfrm>
        </p:spPr>
        <p:txBody>
          <a:bodyPr>
            <a:normAutofit lnSpcReduction="10000"/>
          </a:bodyPr>
          <a:lstStyle/>
          <a:p>
            <a:pPr marL="228600" lvl="0" indent="-254000" algn="l" rtl="0">
              <a:lnSpc>
                <a:spcPct val="120000"/>
              </a:lnSpc>
              <a:spcBef>
                <a:spcPts val="0"/>
              </a:spcBef>
              <a:spcAft>
                <a:spcPts val="0"/>
              </a:spcAft>
              <a:buClr>
                <a:schemeClr val="accent2"/>
              </a:buClr>
              <a:buSzPts val="2400"/>
              <a:buChar char="●"/>
            </a:pPr>
            <a:r>
              <a:rPr lang="en-US" sz="2800" dirty="0"/>
              <a:t>Provide detailed information on what to pack, what to expect, travel arrangements/requirements, etc.</a:t>
            </a:r>
          </a:p>
          <a:p>
            <a:pPr lvl="1" indent="-279400">
              <a:lnSpc>
                <a:spcPct val="120000"/>
              </a:lnSpc>
              <a:spcBef>
                <a:spcPts val="0"/>
              </a:spcBef>
              <a:buClr>
                <a:schemeClr val="accent2"/>
              </a:buClr>
              <a:buSzPts val="2800"/>
              <a:buChar char="●"/>
            </a:pPr>
            <a:r>
              <a:rPr lang="en-US" sz="2400" dirty="0"/>
              <a:t>Behavioral expectations and consequences</a:t>
            </a:r>
          </a:p>
          <a:p>
            <a:pPr indent="-279400">
              <a:lnSpc>
                <a:spcPct val="120000"/>
              </a:lnSpc>
              <a:spcBef>
                <a:spcPts val="0"/>
              </a:spcBef>
              <a:buClr>
                <a:schemeClr val="accent2"/>
              </a:buClr>
              <a:buSzPts val="2800"/>
              <a:buFont typeface="Arial" panose="020B0604020202020204" pitchFamily="34" charset="0"/>
              <a:buChar char="●"/>
            </a:pPr>
            <a:r>
              <a:rPr lang="en-US" sz="2800" dirty="0"/>
              <a:t>Detailed itinerary, performances and workshops from Bill Lacey - World Class Vacations</a:t>
            </a:r>
          </a:p>
          <a:p>
            <a:pPr marL="228600" lvl="0" indent="-279400" algn="l" rtl="0">
              <a:lnSpc>
                <a:spcPct val="120000"/>
              </a:lnSpc>
              <a:spcBef>
                <a:spcPts val="0"/>
              </a:spcBef>
              <a:spcAft>
                <a:spcPts val="0"/>
              </a:spcAft>
              <a:buClr>
                <a:schemeClr val="accent2"/>
              </a:buClr>
              <a:buSzPts val="2800"/>
              <a:buChar char="●"/>
            </a:pPr>
            <a:r>
              <a:rPr lang="en-US" sz="2800" dirty="0"/>
              <a:t>Meet/greet between students and assigned chaperones</a:t>
            </a:r>
          </a:p>
          <a:p>
            <a:pPr lvl="1" indent="-279400">
              <a:lnSpc>
                <a:spcPct val="120000"/>
              </a:lnSpc>
              <a:spcBef>
                <a:spcPts val="0"/>
              </a:spcBef>
              <a:buClr>
                <a:schemeClr val="accent2"/>
              </a:buClr>
              <a:buSzPts val="2800"/>
              <a:buFont typeface="Arial" panose="020B0604020202020204" pitchFamily="34" charset="0"/>
              <a:buChar char="●"/>
            </a:pPr>
            <a:r>
              <a:rPr lang="en-US" sz="2400" dirty="0"/>
              <a:t>Students to collect materials for trip</a:t>
            </a:r>
          </a:p>
          <a:p>
            <a:pPr marL="228600" lvl="0" indent="-279400" algn="l" rtl="0">
              <a:lnSpc>
                <a:spcPct val="120000"/>
              </a:lnSpc>
              <a:spcBef>
                <a:spcPts val="0"/>
              </a:spcBef>
              <a:spcAft>
                <a:spcPts val="0"/>
              </a:spcAft>
              <a:buClr>
                <a:schemeClr val="accent2"/>
              </a:buClr>
              <a:buSzPts val="2800"/>
              <a:buChar char="●"/>
            </a:pPr>
            <a:r>
              <a:rPr lang="en-US" sz="2800" dirty="0"/>
              <a:t>Parent Q&amp;A with Trip Nurse</a:t>
            </a:r>
          </a:p>
          <a:p>
            <a:pPr>
              <a:buFont typeface="Courier New" panose="02070309020205020404" pitchFamily="49" charset="0"/>
              <a:buChar char="o"/>
            </a:pPr>
            <a:endParaRPr lang="en-US" dirty="0"/>
          </a:p>
        </p:txBody>
      </p:sp>
      <p:pic>
        <p:nvPicPr>
          <p:cNvPr id="4" name="Google Shape;70;p2">
            <a:extLst>
              <a:ext uri="{FF2B5EF4-FFF2-40B4-BE49-F238E27FC236}">
                <a16:creationId xmlns:a16="http://schemas.microsoft.com/office/drawing/2014/main" id="{6DE942A8-902D-4C2D-879D-D27B97E2BBFF}"/>
              </a:ext>
            </a:extLst>
          </p:cNvPr>
          <p:cNvPicPr preferRelativeResize="0"/>
          <p:nvPr/>
        </p:nvPicPr>
        <p:blipFill>
          <a:blip r:embed="rId2">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196295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9026-7B91-4B60-A929-0000F3F3C3FD}"/>
              </a:ext>
            </a:extLst>
          </p:cNvPr>
          <p:cNvSpPr>
            <a:spLocks noGrp="1"/>
          </p:cNvSpPr>
          <p:nvPr>
            <p:ph type="title"/>
          </p:nvPr>
        </p:nvSpPr>
        <p:spPr/>
        <p:txBody>
          <a:bodyPr/>
          <a:lstStyle/>
          <a:p>
            <a:r>
              <a:rPr lang="en-US" dirty="0"/>
              <a:t>Flights – Southwest Airlines, Providence</a:t>
            </a:r>
          </a:p>
        </p:txBody>
      </p:sp>
      <p:sp>
        <p:nvSpPr>
          <p:cNvPr id="3" name="Content Placeholder 2">
            <a:extLst>
              <a:ext uri="{FF2B5EF4-FFF2-40B4-BE49-F238E27FC236}">
                <a16:creationId xmlns:a16="http://schemas.microsoft.com/office/drawing/2014/main" id="{837AF293-5210-43FA-8E7F-2CCE6EDFF86E}"/>
              </a:ext>
            </a:extLst>
          </p:cNvPr>
          <p:cNvSpPr>
            <a:spLocks noGrp="1"/>
          </p:cNvSpPr>
          <p:nvPr>
            <p:ph idx="1"/>
          </p:nvPr>
        </p:nvSpPr>
        <p:spPr>
          <a:xfrm>
            <a:off x="550818" y="2274564"/>
            <a:ext cx="9197326" cy="4472465"/>
          </a:xfrm>
        </p:spPr>
        <p:txBody>
          <a:bodyPr>
            <a:noAutofit/>
          </a:bodyPr>
          <a:lstStyle/>
          <a:p>
            <a:pPr lvl="0" algn="l" rtl="0">
              <a:lnSpc>
                <a:spcPct val="100000"/>
              </a:lnSpc>
              <a:spcBef>
                <a:spcPts val="0"/>
              </a:spcBef>
              <a:spcAft>
                <a:spcPts val="0"/>
              </a:spcAft>
              <a:buClr>
                <a:schemeClr val="tx1"/>
              </a:buClr>
              <a:buSzPts val="2000"/>
            </a:pPr>
            <a:r>
              <a:rPr lang="en-US" sz="2800" dirty="0"/>
              <a:t>Departure date Thursday, April 13, 2023*</a:t>
            </a:r>
          </a:p>
          <a:p>
            <a:pPr lvl="1">
              <a:lnSpc>
                <a:spcPct val="100000"/>
              </a:lnSpc>
              <a:buClr>
                <a:schemeClr val="tx1"/>
              </a:buClr>
              <a:buSzPts val="1800"/>
            </a:pPr>
            <a:r>
              <a:rPr lang="en-US" sz="2400" b="1" dirty="0">
                <a:solidFill>
                  <a:srgbClr val="FFFF00"/>
                </a:solidFill>
              </a:rPr>
              <a:t>ARRIVAL TIME AT MHS at </a:t>
            </a:r>
            <a:r>
              <a:rPr lang="en-US" sz="2400" b="1" u="sng" dirty="0">
                <a:solidFill>
                  <a:srgbClr val="FFFF00"/>
                </a:solidFill>
              </a:rPr>
              <a:t>12:45 AM</a:t>
            </a:r>
          </a:p>
          <a:p>
            <a:pPr lvl="1">
              <a:lnSpc>
                <a:spcPct val="100000"/>
              </a:lnSpc>
              <a:buClr>
                <a:schemeClr val="tx1"/>
              </a:buClr>
              <a:buSzPts val="1800"/>
            </a:pPr>
            <a:r>
              <a:rPr lang="en-US" sz="2400" dirty="0"/>
              <a:t>Buses leave MHS at 1:45 am</a:t>
            </a:r>
          </a:p>
          <a:p>
            <a:pPr lvl="1" algn="l" rtl="0">
              <a:lnSpc>
                <a:spcPct val="100000"/>
              </a:lnSpc>
              <a:spcBef>
                <a:spcPts val="500"/>
              </a:spcBef>
              <a:spcAft>
                <a:spcPts val="0"/>
              </a:spcAft>
              <a:buClr>
                <a:schemeClr val="tx1"/>
              </a:buClr>
              <a:buSzPts val="1800"/>
            </a:pPr>
            <a:r>
              <a:rPr lang="en-US" sz="2400" dirty="0"/>
              <a:t>Flight #766, departs 5:05am</a:t>
            </a:r>
          </a:p>
          <a:p>
            <a:pPr lvl="0" algn="l" rtl="0">
              <a:lnSpc>
                <a:spcPct val="100000"/>
              </a:lnSpc>
              <a:spcBef>
                <a:spcPts val="1000"/>
              </a:spcBef>
              <a:spcAft>
                <a:spcPts val="0"/>
              </a:spcAft>
              <a:buClr>
                <a:schemeClr val="tx1"/>
              </a:buClr>
              <a:buSzPts val="2000"/>
            </a:pPr>
            <a:r>
              <a:rPr lang="en-US" sz="2800" dirty="0"/>
              <a:t>Return date Monday, April 17, 2023</a:t>
            </a:r>
          </a:p>
          <a:p>
            <a:pPr lvl="1">
              <a:lnSpc>
                <a:spcPct val="100000"/>
              </a:lnSpc>
              <a:buClr>
                <a:schemeClr val="tx1"/>
              </a:buClr>
              <a:buSzPts val="2000"/>
            </a:pPr>
            <a:r>
              <a:rPr lang="en-US" sz="2400" dirty="0"/>
              <a:t>Flight #699, arrives 12:05am (early AM 4/18)</a:t>
            </a:r>
          </a:p>
          <a:p>
            <a:pPr lvl="1">
              <a:lnSpc>
                <a:spcPct val="100000"/>
              </a:lnSpc>
              <a:buClr>
                <a:schemeClr val="tx1"/>
              </a:buClr>
              <a:buSzPts val="2000"/>
            </a:pPr>
            <a:r>
              <a:rPr lang="en-US" sz="2400" dirty="0"/>
              <a:t>Buses arrive at MHS approx. 2:00 am</a:t>
            </a:r>
          </a:p>
          <a:p>
            <a:pPr marL="0" indent="0">
              <a:lnSpc>
                <a:spcPct val="100000"/>
              </a:lnSpc>
              <a:buClr>
                <a:schemeClr val="tx1"/>
              </a:buClr>
              <a:buSzPts val="2000"/>
              <a:buNone/>
            </a:pPr>
            <a:r>
              <a:rPr lang="en-US" dirty="0">
                <a:solidFill>
                  <a:schemeClr val="bg1"/>
                </a:solidFill>
              </a:rPr>
              <a:t>*Students will miss 2 days of school and will be held responsible for work missed. These will be considered excused absences.</a:t>
            </a:r>
          </a:p>
        </p:txBody>
      </p:sp>
      <p:pic>
        <p:nvPicPr>
          <p:cNvPr id="6" name="Google Shape;101;p6">
            <a:extLst>
              <a:ext uri="{FF2B5EF4-FFF2-40B4-BE49-F238E27FC236}">
                <a16:creationId xmlns:a16="http://schemas.microsoft.com/office/drawing/2014/main" id="{2FC2359C-CD4C-4D17-AFC6-495338C010E1}"/>
              </a:ext>
            </a:extLst>
          </p:cNvPr>
          <p:cNvPicPr preferRelativeResize="0"/>
          <p:nvPr/>
        </p:nvPicPr>
        <p:blipFill>
          <a:blip r:embed="rId2">
            <a:alphaModFix/>
          </a:blip>
          <a:stretch>
            <a:fillRect/>
          </a:stretch>
        </p:blipFill>
        <p:spPr>
          <a:xfrm>
            <a:off x="7670772" y="2019587"/>
            <a:ext cx="4314543" cy="2818826"/>
          </a:xfrm>
          <a:prstGeom prst="rect">
            <a:avLst/>
          </a:prstGeom>
          <a:noFill/>
          <a:ln>
            <a:noFill/>
          </a:ln>
        </p:spPr>
      </p:pic>
      <p:pic>
        <p:nvPicPr>
          <p:cNvPr id="7" name="Google Shape;70;p2">
            <a:extLst>
              <a:ext uri="{FF2B5EF4-FFF2-40B4-BE49-F238E27FC236}">
                <a16:creationId xmlns:a16="http://schemas.microsoft.com/office/drawing/2014/main" id="{D782C0F0-80F9-4F14-86DB-57400A3F5B69}"/>
              </a:ext>
            </a:extLst>
          </p:cNvPr>
          <p:cNvPicPr preferRelativeResize="0"/>
          <p:nvPr/>
        </p:nvPicPr>
        <p:blipFill>
          <a:blip r:embed="rId3">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126717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69F8-ED45-4687-A5D8-79EB669BB0FC}"/>
              </a:ext>
            </a:extLst>
          </p:cNvPr>
          <p:cNvSpPr>
            <a:spLocks noGrp="1"/>
          </p:cNvSpPr>
          <p:nvPr>
            <p:ph type="title"/>
          </p:nvPr>
        </p:nvSpPr>
        <p:spPr/>
        <p:txBody>
          <a:bodyPr/>
          <a:lstStyle/>
          <a:p>
            <a:r>
              <a:rPr lang="en-US" dirty="0"/>
              <a:t>Hotel Stay, Parks, Dining Cards</a:t>
            </a:r>
          </a:p>
        </p:txBody>
      </p:sp>
      <p:sp>
        <p:nvSpPr>
          <p:cNvPr id="3" name="Content Placeholder 2">
            <a:extLst>
              <a:ext uri="{FF2B5EF4-FFF2-40B4-BE49-F238E27FC236}">
                <a16:creationId xmlns:a16="http://schemas.microsoft.com/office/drawing/2014/main" id="{A29BD209-1A90-46FC-A5F7-613D0AAFB770}"/>
              </a:ext>
            </a:extLst>
          </p:cNvPr>
          <p:cNvSpPr>
            <a:spLocks noGrp="1"/>
          </p:cNvSpPr>
          <p:nvPr>
            <p:ph idx="1"/>
          </p:nvPr>
        </p:nvSpPr>
        <p:spPr>
          <a:xfrm>
            <a:off x="168101" y="2235863"/>
            <a:ext cx="8954634" cy="4361640"/>
          </a:xfrm>
        </p:spPr>
        <p:txBody>
          <a:bodyPr>
            <a:normAutofit lnSpcReduction="10000"/>
          </a:bodyPr>
          <a:lstStyle/>
          <a:p>
            <a:pPr rtl="0" fontAlgn="base">
              <a:lnSpc>
                <a:spcPct val="120000"/>
              </a:lnSpc>
              <a:spcBef>
                <a:spcPts val="0"/>
              </a:spcBef>
              <a:spcAft>
                <a:spcPts val="0"/>
              </a:spcAft>
              <a:buFont typeface="Arial" panose="020B0604020202020204" pitchFamily="34" charset="0"/>
              <a:buChar char="•"/>
            </a:pPr>
            <a:r>
              <a:rPr lang="en-US" sz="2800" b="0" i="0" u="none" strike="noStrike" dirty="0">
                <a:effectLst/>
                <a:latin typeface="Arial" panose="020B0604020202020204" pitchFamily="34" charset="0"/>
              </a:rPr>
              <a:t>Disney’s All Star Music Resort</a:t>
            </a:r>
          </a:p>
          <a:p>
            <a:pPr lvl="1" fontAlgn="base">
              <a:lnSpc>
                <a:spcPct val="120000"/>
              </a:lnSpc>
              <a:spcBef>
                <a:spcPts val="0"/>
              </a:spcBef>
            </a:pPr>
            <a:r>
              <a:rPr lang="en-US" sz="2400" b="0" i="0" u="none" strike="noStrike" dirty="0">
                <a:effectLst/>
                <a:latin typeface="Arial" panose="020B0604020202020204" pitchFamily="34" charset="0"/>
              </a:rPr>
              <a:t>Night-Time Security from 10pm – 6am</a:t>
            </a:r>
          </a:p>
          <a:p>
            <a:pPr fontAlgn="base">
              <a:lnSpc>
                <a:spcPct val="120000"/>
              </a:lnSpc>
            </a:pPr>
            <a:r>
              <a:rPr lang="en-US" sz="2800" dirty="0">
                <a:latin typeface="Arial" panose="020B0604020202020204" pitchFamily="34" charset="0"/>
              </a:rPr>
              <a:t>Five Park Days </a:t>
            </a:r>
          </a:p>
          <a:p>
            <a:pPr lvl="1" fontAlgn="base">
              <a:lnSpc>
                <a:spcPct val="120000"/>
              </a:lnSpc>
            </a:pPr>
            <a:r>
              <a:rPr lang="en-US" sz="2400" dirty="0">
                <a:latin typeface="Arial" panose="020B0604020202020204" pitchFamily="34" charset="0"/>
              </a:rPr>
              <a:t>Group will visit a Disney Park every day</a:t>
            </a:r>
          </a:p>
          <a:p>
            <a:pPr lvl="2" fontAlgn="base">
              <a:lnSpc>
                <a:spcPct val="120000"/>
              </a:lnSpc>
            </a:pPr>
            <a:r>
              <a:rPr lang="en-US" sz="2200" dirty="0">
                <a:latin typeface="Arial" panose="020B0604020202020204" pitchFamily="34" charset="0"/>
              </a:rPr>
              <a:t>Including travel days &amp; performance/workshop days</a:t>
            </a:r>
          </a:p>
          <a:p>
            <a:pPr fontAlgn="base">
              <a:lnSpc>
                <a:spcPct val="120000"/>
              </a:lnSpc>
            </a:pPr>
            <a:r>
              <a:rPr lang="en-US" sz="2800" dirty="0">
                <a:latin typeface="Arial" panose="020B0604020202020204" pitchFamily="34" charset="0"/>
              </a:rPr>
              <a:t>No downtime!</a:t>
            </a:r>
          </a:p>
          <a:p>
            <a:pPr fontAlgn="base">
              <a:lnSpc>
                <a:spcPct val="120000"/>
              </a:lnSpc>
            </a:pPr>
            <a:r>
              <a:rPr lang="en-US" sz="2800" dirty="0">
                <a:latin typeface="Arial" panose="020B0604020202020204" pitchFamily="34" charset="0"/>
              </a:rPr>
              <a:t>Park tickets, dining cards and room keys for</a:t>
            </a:r>
          </a:p>
          <a:p>
            <a:pPr marL="457200" lvl="1" indent="0" fontAlgn="base">
              <a:lnSpc>
                <a:spcPct val="120000"/>
              </a:lnSpc>
              <a:buNone/>
            </a:pPr>
            <a:r>
              <a:rPr lang="en-US" sz="2800" dirty="0">
                <a:latin typeface="Arial" panose="020B0604020202020204" pitchFamily="34" charset="0"/>
              </a:rPr>
              <a:t>each group will be managed by Chaperones</a:t>
            </a:r>
          </a:p>
          <a:p>
            <a:endParaRPr lang="en-US" dirty="0"/>
          </a:p>
        </p:txBody>
      </p:sp>
      <p:pic>
        <p:nvPicPr>
          <p:cNvPr id="4" name="Google Shape;151;p13">
            <a:extLst>
              <a:ext uri="{FF2B5EF4-FFF2-40B4-BE49-F238E27FC236}">
                <a16:creationId xmlns:a16="http://schemas.microsoft.com/office/drawing/2014/main" id="{64E09986-17BF-45A0-989F-10F596C452D6}"/>
              </a:ext>
            </a:extLst>
          </p:cNvPr>
          <p:cNvPicPr preferRelativeResize="0"/>
          <p:nvPr/>
        </p:nvPicPr>
        <p:blipFill>
          <a:blip r:embed="rId2">
            <a:alphaModFix/>
          </a:blip>
          <a:stretch>
            <a:fillRect/>
          </a:stretch>
        </p:blipFill>
        <p:spPr>
          <a:xfrm>
            <a:off x="8080744" y="3817088"/>
            <a:ext cx="3943153" cy="2987753"/>
          </a:xfrm>
          <a:prstGeom prst="rect">
            <a:avLst/>
          </a:prstGeom>
          <a:noFill/>
          <a:ln>
            <a:noFill/>
          </a:ln>
        </p:spPr>
      </p:pic>
      <p:pic>
        <p:nvPicPr>
          <p:cNvPr id="5" name="Google Shape;70;p2">
            <a:extLst>
              <a:ext uri="{FF2B5EF4-FFF2-40B4-BE49-F238E27FC236}">
                <a16:creationId xmlns:a16="http://schemas.microsoft.com/office/drawing/2014/main" id="{9417A609-FE63-40FA-8CF6-BD22DC66CC17}"/>
              </a:ext>
            </a:extLst>
          </p:cNvPr>
          <p:cNvPicPr preferRelativeResize="0"/>
          <p:nvPr/>
        </p:nvPicPr>
        <p:blipFill>
          <a:blip r:embed="rId3">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39909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0592-0094-4AF9-92AE-5C73003EBB67}"/>
              </a:ext>
            </a:extLst>
          </p:cNvPr>
          <p:cNvSpPr>
            <a:spLocks noGrp="1"/>
          </p:cNvSpPr>
          <p:nvPr>
            <p:ph type="title"/>
          </p:nvPr>
        </p:nvSpPr>
        <p:spPr/>
        <p:txBody>
          <a:bodyPr/>
          <a:lstStyle/>
          <a:p>
            <a:r>
              <a:rPr lang="en-US" dirty="0" err="1"/>
              <a:t>Cris</a:t>
            </a:r>
            <a:r>
              <a:rPr lang="en-US" dirty="0"/>
              <a:t> Antonio, RN – Trip Nurse</a:t>
            </a:r>
          </a:p>
        </p:txBody>
      </p:sp>
      <p:sp>
        <p:nvSpPr>
          <p:cNvPr id="3" name="Content Placeholder 2">
            <a:extLst>
              <a:ext uri="{FF2B5EF4-FFF2-40B4-BE49-F238E27FC236}">
                <a16:creationId xmlns:a16="http://schemas.microsoft.com/office/drawing/2014/main" id="{57E73C3A-E461-4DEF-B804-2CA319B66F0B}"/>
              </a:ext>
            </a:extLst>
          </p:cNvPr>
          <p:cNvSpPr>
            <a:spLocks noGrp="1"/>
          </p:cNvSpPr>
          <p:nvPr>
            <p:ph idx="1"/>
          </p:nvPr>
        </p:nvSpPr>
        <p:spPr>
          <a:xfrm>
            <a:off x="680321" y="2192784"/>
            <a:ext cx="9962864" cy="4465468"/>
          </a:xfrm>
        </p:spPr>
        <p:txBody>
          <a:bodyPr>
            <a:normAutofit/>
          </a:bodyPr>
          <a:lstStyle/>
          <a:p>
            <a:pPr algn="l" rtl="0"/>
            <a:r>
              <a:rPr lang="en-US" sz="3200" b="0" i="0" dirty="0">
                <a:effectLst/>
                <a:latin typeface="+mn-lt"/>
              </a:rPr>
              <a:t>Medication drop off dates/times:</a:t>
            </a:r>
          </a:p>
          <a:p>
            <a:pPr lvl="1"/>
            <a:r>
              <a:rPr lang="en-US" sz="2400" b="1" dirty="0"/>
              <a:t>Friday, April 7, 6:30 – 8:00 pm, Band room</a:t>
            </a:r>
          </a:p>
          <a:p>
            <a:pPr lvl="1"/>
            <a:r>
              <a:rPr lang="en-US" sz="2400" b="1" i="0" dirty="0">
                <a:effectLst/>
                <a:latin typeface="+mn-lt"/>
              </a:rPr>
              <a:t>Monday, April  10, 6:30 – 8:00 pm, Band room</a:t>
            </a:r>
          </a:p>
          <a:p>
            <a:pPr lvl="2"/>
            <a:r>
              <a:rPr lang="en-US" sz="2200" dirty="0">
                <a:effectLst/>
                <a:ea typeface="Calibri" panose="020F0502020204030204" pitchFamily="34" charset="0"/>
              </a:rPr>
              <a:t>Medications are only given by me not by chaperones.</a:t>
            </a:r>
          </a:p>
          <a:p>
            <a:pPr lvl="2"/>
            <a:r>
              <a:rPr lang="en-US" sz="2200" dirty="0">
                <a:effectLst/>
                <a:ea typeface="Calibri" panose="020F0502020204030204" pitchFamily="34" charset="0"/>
              </a:rPr>
              <a:t>Inhalers and Epi Pens will be on your child’s person and carried in their carry-on bags NOT checked luggage.</a:t>
            </a:r>
          </a:p>
          <a:p>
            <a:pPr lvl="2"/>
            <a:r>
              <a:rPr lang="en-US" sz="2200" dirty="0">
                <a:effectLst/>
                <a:ea typeface="Cambria" panose="02040503050406030204" pitchFamily="18" charset="0"/>
                <a:cs typeface="Times New Roman" panose="02020603050405020304" pitchFamily="18" charset="0"/>
              </a:rPr>
              <a:t>On day of departure, give your teen their AM meds and notify me if you already dosed Dramamine. On our final day, your teen will receive their PM meds when they get home with you on Monday night (early Tues).</a:t>
            </a:r>
            <a:endParaRPr lang="en-US" sz="2800" b="0" i="0" dirty="0">
              <a:effectLst/>
              <a:latin typeface="+mn-lt"/>
            </a:endParaRPr>
          </a:p>
          <a:p>
            <a:r>
              <a:rPr lang="en-US" sz="3200" b="0" i="0" dirty="0">
                <a:effectLst/>
                <a:latin typeface="+mn-lt"/>
              </a:rPr>
              <a:t>Sunscreen, Hydrate, Comfortable shoes!!!</a:t>
            </a:r>
          </a:p>
        </p:txBody>
      </p:sp>
      <p:pic>
        <p:nvPicPr>
          <p:cNvPr id="5" name="Google Shape;70;p2">
            <a:extLst>
              <a:ext uri="{FF2B5EF4-FFF2-40B4-BE49-F238E27FC236}">
                <a16:creationId xmlns:a16="http://schemas.microsoft.com/office/drawing/2014/main" id="{1B7107EB-11F6-4833-9FE6-6BA8DECEB164}"/>
              </a:ext>
            </a:extLst>
          </p:cNvPr>
          <p:cNvPicPr preferRelativeResize="0"/>
          <p:nvPr/>
        </p:nvPicPr>
        <p:blipFill>
          <a:blip r:embed="rId2">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104030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36AA-C9B9-4F25-B282-71319529979D}"/>
              </a:ext>
            </a:extLst>
          </p:cNvPr>
          <p:cNvSpPr>
            <a:spLocks noGrp="1"/>
          </p:cNvSpPr>
          <p:nvPr>
            <p:ph type="title"/>
          </p:nvPr>
        </p:nvSpPr>
        <p:spPr/>
        <p:txBody>
          <a:bodyPr/>
          <a:lstStyle/>
          <a:p>
            <a:r>
              <a:rPr lang="en-US" dirty="0"/>
              <a:t>Other Important Dates</a:t>
            </a:r>
          </a:p>
        </p:txBody>
      </p:sp>
      <p:sp>
        <p:nvSpPr>
          <p:cNvPr id="3" name="Content Placeholder 2">
            <a:extLst>
              <a:ext uri="{FF2B5EF4-FFF2-40B4-BE49-F238E27FC236}">
                <a16:creationId xmlns:a16="http://schemas.microsoft.com/office/drawing/2014/main" id="{66EE5ADE-706E-4B9D-A4B8-7D1AED55E7E2}"/>
              </a:ext>
            </a:extLst>
          </p:cNvPr>
          <p:cNvSpPr>
            <a:spLocks noGrp="1"/>
          </p:cNvSpPr>
          <p:nvPr>
            <p:ph idx="1"/>
          </p:nvPr>
        </p:nvSpPr>
        <p:spPr>
          <a:xfrm>
            <a:off x="680321" y="2026153"/>
            <a:ext cx="10047930" cy="4765264"/>
          </a:xfrm>
        </p:spPr>
        <p:txBody>
          <a:bodyPr>
            <a:noAutofit/>
          </a:bodyPr>
          <a:lstStyle/>
          <a:p>
            <a:pPr marL="342900">
              <a:lnSpc>
                <a:spcPct val="110000"/>
              </a:lnSpc>
              <a:spcBef>
                <a:spcPts val="0"/>
              </a:spcBef>
              <a:buClr>
                <a:schemeClr val="tx1"/>
              </a:buClr>
              <a:buSzPts val="2250"/>
            </a:pPr>
            <a:r>
              <a:rPr lang="en-US" sz="3200" b="0" i="0" u="none" strike="noStrike" dirty="0">
                <a:effectLst/>
                <a:latin typeface="Arial" panose="020B0604020202020204" pitchFamily="34" charset="0"/>
              </a:rPr>
              <a:t>Uniform Check</a:t>
            </a:r>
          </a:p>
          <a:p>
            <a:pPr marL="800100" lvl="1">
              <a:lnSpc>
                <a:spcPct val="110000"/>
              </a:lnSpc>
              <a:spcBef>
                <a:spcPts val="0"/>
              </a:spcBef>
              <a:buClr>
                <a:schemeClr val="tx1"/>
              </a:buClr>
              <a:buSzPts val="2250"/>
            </a:pPr>
            <a:r>
              <a:rPr lang="en-US" sz="2400" dirty="0">
                <a:latin typeface="Arial" panose="020B0604020202020204" pitchFamily="34" charset="0"/>
              </a:rPr>
              <a:t>Wednesday, March 29, 5:00 – 8:00 pm, Band room</a:t>
            </a:r>
          </a:p>
          <a:p>
            <a:pPr marL="800100" lvl="1">
              <a:lnSpc>
                <a:spcPct val="110000"/>
              </a:lnSpc>
              <a:spcBef>
                <a:spcPts val="0"/>
              </a:spcBef>
              <a:buClr>
                <a:schemeClr val="tx1"/>
              </a:buClr>
              <a:buSzPts val="2250"/>
            </a:pPr>
            <a:r>
              <a:rPr lang="en-US" sz="2400" b="0" i="0" u="none" strike="noStrike" dirty="0">
                <a:effectLst/>
                <a:latin typeface="Arial" panose="020B0604020202020204" pitchFamily="34" charset="0"/>
              </a:rPr>
              <a:t>Wednesday, </a:t>
            </a:r>
            <a:r>
              <a:rPr lang="en-US" sz="2400" dirty="0">
                <a:latin typeface="Arial" panose="020B0604020202020204" pitchFamily="34" charset="0"/>
              </a:rPr>
              <a:t>April 5, 5:00 – 8:00 pm, Band room</a:t>
            </a:r>
          </a:p>
          <a:p>
            <a:pPr marL="800100" lvl="1">
              <a:lnSpc>
                <a:spcPct val="110000"/>
              </a:lnSpc>
              <a:spcBef>
                <a:spcPts val="0"/>
              </a:spcBef>
              <a:buClr>
                <a:schemeClr val="tx1"/>
              </a:buClr>
              <a:buSzPts val="2250"/>
            </a:pPr>
            <a:r>
              <a:rPr lang="en-US" sz="2400" b="0" i="0" dirty="0">
                <a:solidFill>
                  <a:schemeClr val="bg1"/>
                </a:solidFill>
                <a:effectLst/>
                <a:latin typeface="Arial" panose="020B0604020202020204" pitchFamily="34" charset="0"/>
              </a:rPr>
              <a:t>You </a:t>
            </a:r>
            <a:r>
              <a:rPr lang="en-US" sz="2400" b="1" i="0" dirty="0">
                <a:solidFill>
                  <a:schemeClr val="bg1"/>
                </a:solidFill>
                <a:effectLst/>
                <a:latin typeface="Arial" panose="020B0604020202020204" pitchFamily="34" charset="0"/>
              </a:rPr>
              <a:t>MUST</a:t>
            </a:r>
            <a:r>
              <a:rPr lang="en-US" sz="2400" b="0" i="0" dirty="0">
                <a:solidFill>
                  <a:schemeClr val="bg1"/>
                </a:solidFill>
                <a:effectLst/>
                <a:latin typeface="Arial" panose="020B0604020202020204" pitchFamily="34" charset="0"/>
              </a:rPr>
              <a:t> go to one of these times </a:t>
            </a:r>
            <a:r>
              <a:rPr lang="en-US" sz="2400" b="1" u="sng" dirty="0">
                <a:solidFill>
                  <a:schemeClr val="bg1"/>
                </a:solidFill>
                <a:latin typeface="Arial" panose="020B0604020202020204" pitchFamily="34" charset="0"/>
              </a:rPr>
              <a:t>fully dressed in uniform</a:t>
            </a:r>
            <a:r>
              <a:rPr lang="en-US" sz="2400" b="0" i="0" dirty="0">
                <a:solidFill>
                  <a:schemeClr val="bg1"/>
                </a:solidFill>
                <a:effectLst/>
                <a:latin typeface="Arial" panose="020B0604020202020204" pitchFamily="34" charset="0"/>
              </a:rPr>
              <a:t>:</a:t>
            </a:r>
          </a:p>
          <a:p>
            <a:pPr marL="1257300" lvl="2">
              <a:lnSpc>
                <a:spcPct val="110000"/>
              </a:lnSpc>
              <a:spcBef>
                <a:spcPts val="0"/>
              </a:spcBef>
              <a:buClr>
                <a:schemeClr val="tx1"/>
              </a:buClr>
              <a:buSzPts val="2250"/>
            </a:pPr>
            <a:r>
              <a:rPr lang="en-US" sz="2400" b="0" i="0" dirty="0">
                <a:solidFill>
                  <a:schemeClr val="bg1"/>
                </a:solidFill>
                <a:effectLst/>
                <a:latin typeface="Calibri" panose="020F0502020204030204" pitchFamily="34" charset="0"/>
              </a:rPr>
              <a:t>Black dress pants, black socks, black dress shoes, white undershirt (boys)/white camisole or tank top (girls)</a:t>
            </a:r>
          </a:p>
          <a:p>
            <a:pPr marL="1257300" lvl="2">
              <a:lnSpc>
                <a:spcPct val="110000"/>
              </a:lnSpc>
              <a:spcBef>
                <a:spcPts val="0"/>
              </a:spcBef>
              <a:buClr>
                <a:schemeClr val="tx1"/>
              </a:buClr>
              <a:buSzPts val="2250"/>
            </a:pPr>
            <a:r>
              <a:rPr lang="en-US" sz="2400" dirty="0">
                <a:solidFill>
                  <a:schemeClr val="bg1"/>
                </a:solidFill>
                <a:latin typeface="Calibri" panose="020F0502020204030204" pitchFamily="34" charset="0"/>
              </a:rPr>
              <a:t>White Maynard Music polo shirt supplied by school</a:t>
            </a:r>
          </a:p>
          <a:p>
            <a:pPr marL="342900">
              <a:lnSpc>
                <a:spcPct val="110000"/>
              </a:lnSpc>
              <a:spcBef>
                <a:spcPts val="0"/>
              </a:spcBef>
              <a:buClr>
                <a:schemeClr val="tx1"/>
              </a:buClr>
              <a:buSzPts val="2250"/>
            </a:pPr>
            <a:r>
              <a:rPr lang="en-US" sz="3200" dirty="0">
                <a:latin typeface="Arial" panose="020B0604020202020204" pitchFamily="34" charset="0"/>
              </a:rPr>
              <a:t>Luggage &amp; Instrument Drop off</a:t>
            </a:r>
          </a:p>
          <a:p>
            <a:pPr marL="800100" lvl="1">
              <a:lnSpc>
                <a:spcPct val="110000"/>
              </a:lnSpc>
              <a:spcBef>
                <a:spcPts val="0"/>
              </a:spcBef>
              <a:buClr>
                <a:schemeClr val="tx1"/>
              </a:buClr>
              <a:buSzPts val="2250"/>
            </a:pPr>
            <a:r>
              <a:rPr lang="en-US" sz="2800" dirty="0">
                <a:latin typeface="Arial" panose="020B0604020202020204" pitchFamily="34" charset="0"/>
              </a:rPr>
              <a:t>Wednesday, April 12, 3:00 – 6:00 pm</a:t>
            </a:r>
          </a:p>
          <a:p>
            <a:pPr marL="1257300" lvl="2">
              <a:lnSpc>
                <a:spcPct val="110000"/>
              </a:lnSpc>
              <a:spcBef>
                <a:spcPts val="0"/>
              </a:spcBef>
              <a:buClr>
                <a:schemeClr val="tx1"/>
              </a:buClr>
              <a:buSzPts val="2250"/>
            </a:pPr>
            <a:r>
              <a:rPr lang="en-US" sz="2400" dirty="0">
                <a:solidFill>
                  <a:schemeClr val="bg1"/>
                </a:solidFill>
                <a:latin typeface="Arial" panose="020B0604020202020204" pitchFamily="34" charset="0"/>
              </a:rPr>
              <a:t>Remember to attach personal luggage tag to BOTH</a:t>
            </a:r>
          </a:p>
          <a:p>
            <a:pPr marL="1257300" lvl="2">
              <a:lnSpc>
                <a:spcPct val="110000"/>
              </a:lnSpc>
              <a:spcBef>
                <a:spcPts val="0"/>
              </a:spcBef>
              <a:buClr>
                <a:schemeClr val="tx1"/>
              </a:buClr>
              <a:buSzPts val="2250"/>
            </a:pPr>
            <a:r>
              <a:rPr lang="en-US" sz="2400" dirty="0">
                <a:solidFill>
                  <a:schemeClr val="bg1"/>
                </a:solidFill>
                <a:latin typeface="Arial" panose="020B0604020202020204" pitchFamily="34" charset="0"/>
              </a:rPr>
              <a:t>WCV (color-coded) tags will be attached also during drop off</a:t>
            </a:r>
          </a:p>
        </p:txBody>
      </p:sp>
      <p:pic>
        <p:nvPicPr>
          <p:cNvPr id="4" name="Google Shape;70;p2">
            <a:extLst>
              <a:ext uri="{FF2B5EF4-FFF2-40B4-BE49-F238E27FC236}">
                <a16:creationId xmlns:a16="http://schemas.microsoft.com/office/drawing/2014/main" id="{A6E1FBD5-7A39-456C-9F98-877CD103BE3F}"/>
              </a:ext>
            </a:extLst>
          </p:cNvPr>
          <p:cNvPicPr preferRelativeResize="0"/>
          <p:nvPr/>
        </p:nvPicPr>
        <p:blipFill>
          <a:blip r:embed="rId2">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96114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0592-0094-4AF9-92AE-5C73003EBB67}"/>
              </a:ext>
            </a:extLst>
          </p:cNvPr>
          <p:cNvSpPr>
            <a:spLocks noGrp="1"/>
          </p:cNvSpPr>
          <p:nvPr>
            <p:ph type="title"/>
          </p:nvPr>
        </p:nvSpPr>
        <p:spPr/>
        <p:txBody>
          <a:bodyPr/>
          <a:lstStyle/>
          <a:p>
            <a:r>
              <a:rPr lang="en-US" dirty="0"/>
              <a:t>Denise Donovan, Head Chaperone</a:t>
            </a:r>
          </a:p>
        </p:txBody>
      </p:sp>
      <p:sp>
        <p:nvSpPr>
          <p:cNvPr id="3" name="Content Placeholder 2">
            <a:extLst>
              <a:ext uri="{FF2B5EF4-FFF2-40B4-BE49-F238E27FC236}">
                <a16:creationId xmlns:a16="http://schemas.microsoft.com/office/drawing/2014/main" id="{57E73C3A-E461-4DEF-B804-2CA319B66F0B}"/>
              </a:ext>
            </a:extLst>
          </p:cNvPr>
          <p:cNvSpPr>
            <a:spLocks noGrp="1"/>
          </p:cNvSpPr>
          <p:nvPr>
            <p:ph idx="1"/>
          </p:nvPr>
        </p:nvSpPr>
        <p:spPr>
          <a:xfrm>
            <a:off x="680322" y="2336872"/>
            <a:ext cx="5699213" cy="4212783"/>
          </a:xfrm>
        </p:spPr>
        <p:txBody>
          <a:bodyPr>
            <a:normAutofit/>
          </a:bodyPr>
          <a:lstStyle/>
          <a:p>
            <a:pPr marL="0" indent="0" algn="ctr">
              <a:buNone/>
            </a:pPr>
            <a:r>
              <a:rPr lang="en-US" sz="3600" b="0" i="0" dirty="0">
                <a:effectLst/>
                <a:latin typeface="+mn-lt"/>
              </a:rPr>
              <a:t>List of Chaperones*</a:t>
            </a:r>
          </a:p>
          <a:p>
            <a:pPr marL="0" indent="0" algn="ctr">
              <a:buNone/>
            </a:pPr>
            <a:r>
              <a:rPr lang="en-US" sz="2800" dirty="0"/>
              <a:t>Al Avery</a:t>
            </a:r>
          </a:p>
          <a:p>
            <a:pPr marL="0" indent="0" algn="ctr">
              <a:buNone/>
            </a:pPr>
            <a:r>
              <a:rPr lang="en-US" sz="2800" dirty="0"/>
              <a:t>Jake Begin</a:t>
            </a:r>
          </a:p>
          <a:p>
            <a:pPr marL="0" indent="0" algn="ctr">
              <a:lnSpc>
                <a:spcPct val="100000"/>
              </a:lnSpc>
              <a:spcBef>
                <a:spcPts val="0"/>
              </a:spcBef>
              <a:buClr>
                <a:schemeClr val="accent2"/>
              </a:buClr>
              <a:buSzPts val="2450"/>
              <a:buNone/>
            </a:pPr>
            <a:r>
              <a:rPr lang="en-US" sz="2800" dirty="0"/>
              <a:t>Stacey Briggs</a:t>
            </a:r>
          </a:p>
          <a:p>
            <a:pPr marL="0" indent="0" algn="ctr">
              <a:lnSpc>
                <a:spcPct val="100000"/>
              </a:lnSpc>
              <a:spcBef>
                <a:spcPts val="0"/>
              </a:spcBef>
              <a:buClr>
                <a:schemeClr val="accent2"/>
              </a:buClr>
              <a:buSzPts val="2450"/>
              <a:buNone/>
            </a:pPr>
            <a:r>
              <a:rPr lang="en-US" sz="2800" dirty="0"/>
              <a:t>Laura Burke</a:t>
            </a:r>
          </a:p>
          <a:p>
            <a:pPr marL="0" indent="0" algn="ctr">
              <a:lnSpc>
                <a:spcPct val="100000"/>
              </a:lnSpc>
              <a:spcBef>
                <a:spcPts val="0"/>
              </a:spcBef>
              <a:buClr>
                <a:schemeClr val="accent2"/>
              </a:buClr>
              <a:buSzPts val="2450"/>
              <a:buNone/>
            </a:pPr>
            <a:r>
              <a:rPr lang="en-US" sz="2800" dirty="0"/>
              <a:t>John and Beth </a:t>
            </a:r>
            <a:r>
              <a:rPr lang="en-US" sz="2800" dirty="0" err="1"/>
              <a:t>Cafarella</a:t>
            </a:r>
            <a:endParaRPr lang="en-US" sz="2800" dirty="0"/>
          </a:p>
          <a:p>
            <a:pPr marL="0" indent="0" algn="ctr">
              <a:lnSpc>
                <a:spcPct val="100000"/>
              </a:lnSpc>
              <a:spcBef>
                <a:spcPts val="0"/>
              </a:spcBef>
              <a:buClr>
                <a:schemeClr val="accent2"/>
              </a:buClr>
              <a:buSzPts val="2450"/>
              <a:buNone/>
            </a:pPr>
            <a:r>
              <a:rPr lang="en-US" sz="2800" dirty="0"/>
              <a:t>Amanda </a:t>
            </a:r>
            <a:r>
              <a:rPr lang="en-US" sz="2800" dirty="0" err="1"/>
              <a:t>Hemm</a:t>
            </a:r>
            <a:endParaRPr lang="en-US" sz="2800" dirty="0"/>
          </a:p>
          <a:p>
            <a:pPr marL="0" indent="0" algn="ctr">
              <a:lnSpc>
                <a:spcPct val="100000"/>
              </a:lnSpc>
              <a:spcBef>
                <a:spcPts val="0"/>
              </a:spcBef>
              <a:buClr>
                <a:schemeClr val="accent2"/>
              </a:buClr>
              <a:buSzPts val="2450"/>
              <a:buNone/>
            </a:pPr>
            <a:r>
              <a:rPr lang="en-US" sz="2800" dirty="0"/>
              <a:t>Sarah Johnson</a:t>
            </a:r>
          </a:p>
          <a:p>
            <a:pPr marL="0" indent="0" algn="ctr">
              <a:lnSpc>
                <a:spcPct val="100000"/>
              </a:lnSpc>
              <a:spcBef>
                <a:spcPts val="0"/>
              </a:spcBef>
              <a:buClr>
                <a:schemeClr val="accent2"/>
              </a:buClr>
              <a:buSzPts val="2450"/>
              <a:buNone/>
            </a:pPr>
            <a:r>
              <a:rPr lang="en-US" sz="2800" dirty="0"/>
              <a:t>Kerry Healy</a:t>
            </a:r>
          </a:p>
          <a:p>
            <a:pPr algn="l" rtl="0"/>
            <a:endParaRPr lang="en-US" sz="2400" b="0" i="0" dirty="0">
              <a:effectLst/>
              <a:latin typeface="+mn-lt"/>
            </a:endParaRPr>
          </a:p>
        </p:txBody>
      </p:sp>
      <p:pic>
        <p:nvPicPr>
          <p:cNvPr id="4" name="Google Shape;108;p7">
            <a:extLst>
              <a:ext uri="{FF2B5EF4-FFF2-40B4-BE49-F238E27FC236}">
                <a16:creationId xmlns:a16="http://schemas.microsoft.com/office/drawing/2014/main" id="{B939939B-09AF-458B-9C62-2A65B7A9C7E7}"/>
              </a:ext>
            </a:extLst>
          </p:cNvPr>
          <p:cNvPicPr preferRelativeResize="0"/>
          <p:nvPr/>
        </p:nvPicPr>
        <p:blipFill rotWithShape="1">
          <a:blip r:embed="rId2">
            <a:alphaModFix/>
          </a:blip>
          <a:srcRect/>
          <a:stretch/>
        </p:blipFill>
        <p:spPr>
          <a:xfrm>
            <a:off x="6205800" y="2218770"/>
            <a:ext cx="5550196" cy="3693758"/>
          </a:xfrm>
          <a:prstGeom prst="rect">
            <a:avLst/>
          </a:prstGeom>
          <a:noFill/>
          <a:ln>
            <a:noFill/>
          </a:ln>
        </p:spPr>
      </p:pic>
      <p:pic>
        <p:nvPicPr>
          <p:cNvPr id="5" name="Google Shape;70;p2">
            <a:extLst>
              <a:ext uri="{FF2B5EF4-FFF2-40B4-BE49-F238E27FC236}">
                <a16:creationId xmlns:a16="http://schemas.microsoft.com/office/drawing/2014/main" id="{1B7107EB-11F6-4833-9FE6-6BA8DECEB164}"/>
              </a:ext>
            </a:extLst>
          </p:cNvPr>
          <p:cNvPicPr preferRelativeResize="0"/>
          <p:nvPr/>
        </p:nvPicPr>
        <p:blipFill>
          <a:blip r:embed="rId3">
            <a:alphaModFix/>
          </a:blip>
          <a:stretch>
            <a:fillRect/>
          </a:stretch>
        </p:blipFill>
        <p:spPr>
          <a:xfrm flipH="1">
            <a:off x="10643186" y="668980"/>
            <a:ext cx="1505581" cy="1244868"/>
          </a:xfrm>
          <a:prstGeom prst="rect">
            <a:avLst/>
          </a:prstGeom>
          <a:noFill/>
          <a:ln>
            <a:noFill/>
          </a:ln>
        </p:spPr>
      </p:pic>
      <p:sp>
        <p:nvSpPr>
          <p:cNvPr id="6" name="TextBox 5">
            <a:extLst>
              <a:ext uri="{FF2B5EF4-FFF2-40B4-BE49-F238E27FC236}">
                <a16:creationId xmlns:a16="http://schemas.microsoft.com/office/drawing/2014/main" id="{D02D95F1-8C5C-6B84-8105-CC86DD9F0842}"/>
              </a:ext>
            </a:extLst>
          </p:cNvPr>
          <p:cNvSpPr txBox="1"/>
          <p:nvPr/>
        </p:nvSpPr>
        <p:spPr>
          <a:xfrm>
            <a:off x="5953738" y="5989355"/>
            <a:ext cx="6054319" cy="615553"/>
          </a:xfrm>
          <a:prstGeom prst="rect">
            <a:avLst/>
          </a:prstGeom>
          <a:noFill/>
        </p:spPr>
        <p:txBody>
          <a:bodyPr wrap="square" rtlCol="0">
            <a:spAutoFit/>
          </a:bodyPr>
          <a:lstStyle/>
          <a:p>
            <a:pPr algn="ctr"/>
            <a:r>
              <a:rPr lang="en-US" sz="1700" dirty="0">
                <a:solidFill>
                  <a:schemeClr val="bg1"/>
                </a:solidFill>
              </a:rPr>
              <a:t>*Individuals in this photo do not represent </a:t>
            </a:r>
          </a:p>
          <a:p>
            <a:pPr algn="ctr"/>
            <a:r>
              <a:rPr lang="en-US" sz="1700" dirty="0">
                <a:solidFill>
                  <a:schemeClr val="bg1"/>
                </a:solidFill>
              </a:rPr>
              <a:t>your actual chaperones*</a:t>
            </a:r>
          </a:p>
        </p:txBody>
      </p:sp>
    </p:spTree>
    <p:extLst>
      <p:ext uri="{BB962C8B-B14F-4D97-AF65-F5344CB8AC3E}">
        <p14:creationId xmlns:p14="http://schemas.microsoft.com/office/powerpoint/2010/main" val="75547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36AA-C9B9-4F25-B282-71319529979D}"/>
              </a:ext>
            </a:extLst>
          </p:cNvPr>
          <p:cNvSpPr>
            <a:spLocks noGrp="1"/>
          </p:cNvSpPr>
          <p:nvPr>
            <p:ph type="title"/>
          </p:nvPr>
        </p:nvSpPr>
        <p:spPr/>
        <p:txBody>
          <a:bodyPr/>
          <a:lstStyle/>
          <a:p>
            <a:r>
              <a:rPr lang="en-US" dirty="0"/>
              <a:t>Role of Chaperones</a:t>
            </a:r>
          </a:p>
        </p:txBody>
      </p:sp>
      <p:sp>
        <p:nvSpPr>
          <p:cNvPr id="3" name="Content Placeholder 2">
            <a:extLst>
              <a:ext uri="{FF2B5EF4-FFF2-40B4-BE49-F238E27FC236}">
                <a16:creationId xmlns:a16="http://schemas.microsoft.com/office/drawing/2014/main" id="{66EE5ADE-706E-4B9D-A4B8-7D1AED55E7E2}"/>
              </a:ext>
            </a:extLst>
          </p:cNvPr>
          <p:cNvSpPr>
            <a:spLocks noGrp="1"/>
          </p:cNvSpPr>
          <p:nvPr>
            <p:ph idx="1"/>
          </p:nvPr>
        </p:nvSpPr>
        <p:spPr>
          <a:xfrm>
            <a:off x="680321" y="2071929"/>
            <a:ext cx="10047930" cy="4470913"/>
          </a:xfrm>
        </p:spPr>
        <p:txBody>
          <a:bodyPr>
            <a:noAutofit/>
          </a:bodyPr>
          <a:lstStyle/>
          <a:p>
            <a:pPr marL="342900">
              <a:lnSpc>
                <a:spcPct val="110000"/>
              </a:lnSpc>
              <a:spcBef>
                <a:spcPts val="0"/>
              </a:spcBef>
              <a:buClr>
                <a:schemeClr val="tx1"/>
              </a:buClr>
              <a:buSzPts val="2250"/>
            </a:pPr>
            <a:r>
              <a:rPr lang="en-US" sz="3200" dirty="0">
                <a:latin typeface="Arial" panose="020B0604020202020204" pitchFamily="34" charset="0"/>
              </a:rPr>
              <a:t>Travel with their students at all times</a:t>
            </a:r>
          </a:p>
          <a:p>
            <a:pPr marL="342900">
              <a:lnSpc>
                <a:spcPct val="110000"/>
              </a:lnSpc>
              <a:spcBef>
                <a:spcPts val="0"/>
              </a:spcBef>
              <a:buClr>
                <a:schemeClr val="tx1"/>
              </a:buClr>
              <a:buSzPts val="2250"/>
            </a:pPr>
            <a:r>
              <a:rPr lang="en-US" sz="3200" b="0" i="0" u="none" strike="noStrike" dirty="0">
                <a:effectLst/>
                <a:latin typeface="Arial" panose="020B0604020202020204" pitchFamily="34" charset="0"/>
              </a:rPr>
              <a:t>Check in with student</a:t>
            </a:r>
            <a:r>
              <a:rPr lang="en-US" sz="3200" dirty="0">
                <a:latin typeface="Arial" panose="020B0604020202020204" pitchFamily="34" charset="0"/>
              </a:rPr>
              <a:t>s during park time</a:t>
            </a:r>
          </a:p>
          <a:p>
            <a:pPr marL="342900">
              <a:lnSpc>
                <a:spcPct val="110000"/>
              </a:lnSpc>
              <a:spcBef>
                <a:spcPts val="0"/>
              </a:spcBef>
              <a:buClr>
                <a:schemeClr val="tx1"/>
              </a:buClr>
              <a:buSzPts val="2250"/>
            </a:pPr>
            <a:r>
              <a:rPr lang="en-US" sz="3200" b="0" i="0" u="none" strike="noStrike" dirty="0">
                <a:effectLst/>
                <a:latin typeface="Arial" panose="020B0604020202020204" pitchFamily="34" charset="0"/>
              </a:rPr>
              <a:t>Ensure student are awake and at breakfast each day</a:t>
            </a:r>
          </a:p>
          <a:p>
            <a:pPr marL="342900">
              <a:lnSpc>
                <a:spcPct val="110000"/>
              </a:lnSpc>
              <a:spcBef>
                <a:spcPts val="0"/>
              </a:spcBef>
              <a:buClr>
                <a:schemeClr val="tx1"/>
              </a:buClr>
              <a:buSzPts val="2250"/>
            </a:pPr>
            <a:r>
              <a:rPr lang="en-US" sz="3200" dirty="0">
                <a:latin typeface="Arial" panose="020B0604020202020204" pitchFamily="34" charset="0"/>
              </a:rPr>
              <a:t>Manage/distribute room keys, park tickets and dining cards</a:t>
            </a:r>
            <a:endParaRPr lang="en-US" sz="3200" b="0" i="0" u="none" strike="noStrike" dirty="0">
              <a:effectLst/>
              <a:latin typeface="Arial" panose="020B0604020202020204" pitchFamily="34" charset="0"/>
            </a:endParaRPr>
          </a:p>
          <a:p>
            <a:pPr marL="342900">
              <a:lnSpc>
                <a:spcPct val="110000"/>
              </a:lnSpc>
              <a:spcBef>
                <a:spcPts val="0"/>
              </a:spcBef>
              <a:buClr>
                <a:schemeClr val="tx1"/>
              </a:buClr>
              <a:buSzPts val="2250"/>
            </a:pPr>
            <a:r>
              <a:rPr lang="en-US" sz="3200" dirty="0">
                <a:latin typeface="Arial" panose="020B0604020202020204" pitchFamily="34" charset="0"/>
              </a:rPr>
              <a:t>Room checks each night at curfew</a:t>
            </a:r>
          </a:p>
          <a:p>
            <a:pPr marL="342900">
              <a:lnSpc>
                <a:spcPct val="110000"/>
              </a:lnSpc>
              <a:spcBef>
                <a:spcPts val="0"/>
              </a:spcBef>
              <a:buClr>
                <a:schemeClr val="tx1"/>
              </a:buClr>
              <a:buSzPts val="2250"/>
            </a:pPr>
            <a:r>
              <a:rPr lang="en-US" sz="3200" dirty="0">
                <a:latin typeface="Arial" panose="020B0604020202020204" pitchFamily="34" charset="0"/>
              </a:rPr>
              <a:t>Attend daily briefing each evening to review next day’s plans.</a:t>
            </a:r>
            <a:endParaRPr lang="en-US" sz="2800" b="1" i="1" dirty="0"/>
          </a:p>
        </p:txBody>
      </p:sp>
      <p:pic>
        <p:nvPicPr>
          <p:cNvPr id="4" name="Google Shape;70;p2">
            <a:extLst>
              <a:ext uri="{FF2B5EF4-FFF2-40B4-BE49-F238E27FC236}">
                <a16:creationId xmlns:a16="http://schemas.microsoft.com/office/drawing/2014/main" id="{A6E1FBD5-7A39-456C-9F98-877CD103BE3F}"/>
              </a:ext>
            </a:extLst>
          </p:cNvPr>
          <p:cNvPicPr preferRelativeResize="0"/>
          <p:nvPr/>
        </p:nvPicPr>
        <p:blipFill>
          <a:blip r:embed="rId2">
            <a:alphaModFix/>
          </a:blip>
          <a:stretch>
            <a:fillRect/>
          </a:stretch>
        </p:blipFill>
        <p:spPr>
          <a:xfrm flipH="1">
            <a:off x="10643186" y="668980"/>
            <a:ext cx="1505581" cy="1244868"/>
          </a:xfrm>
          <a:prstGeom prst="rect">
            <a:avLst/>
          </a:prstGeom>
          <a:noFill/>
          <a:ln>
            <a:noFill/>
          </a:ln>
        </p:spPr>
      </p:pic>
    </p:spTree>
    <p:extLst>
      <p:ext uri="{BB962C8B-B14F-4D97-AF65-F5344CB8AC3E}">
        <p14:creationId xmlns:p14="http://schemas.microsoft.com/office/powerpoint/2010/main" val="353966231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1121</TotalTime>
  <Words>1174</Words>
  <Application>Microsoft Office PowerPoint</Application>
  <PresentationFormat>Widescreen</PresentationFormat>
  <Paragraphs>123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Trebuchet MS</vt:lpstr>
      <vt:lpstr>Wingdings</vt:lpstr>
      <vt:lpstr>Berlin</vt:lpstr>
      <vt:lpstr>MHS BAND/CHORUS DISNEY 2023</vt:lpstr>
      <vt:lpstr>Disney Trip 2023 Planning Committee</vt:lpstr>
      <vt:lpstr>Purpose of tonight’s meeting</vt:lpstr>
      <vt:lpstr>Flights – Southwest Airlines, Providence</vt:lpstr>
      <vt:lpstr>Hotel Stay, Parks, Dining Cards</vt:lpstr>
      <vt:lpstr>Cris Antonio, RN – Trip Nurse</vt:lpstr>
      <vt:lpstr>Other Important Dates</vt:lpstr>
      <vt:lpstr>Denise Donovan, Head Chaperone</vt:lpstr>
      <vt:lpstr>Role of Chaperones</vt:lpstr>
      <vt:lpstr>Behavioral Expectations</vt:lpstr>
      <vt:lpstr>Band App </vt:lpstr>
      <vt:lpstr>My Disney Experience App – Genie Service</vt:lpstr>
      <vt:lpstr>What to Pack/Bring</vt:lpstr>
      <vt:lpstr>Important Reminders</vt:lpstr>
      <vt:lpstr>Travel Arrangements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MHS BAND/CHORUS DISNEY 2023</dc:title>
  <dc:creator>Wouter Leeuwis</dc:creator>
  <cp:lastModifiedBy>Cheryl Lucas</cp:lastModifiedBy>
  <cp:revision>17</cp:revision>
  <dcterms:created xsi:type="dcterms:W3CDTF">2022-04-27T00:22:25Z</dcterms:created>
  <dcterms:modified xsi:type="dcterms:W3CDTF">2023-03-22T23:57:22Z</dcterms:modified>
</cp:coreProperties>
</file>