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8" r:id="rId7"/>
    <p:sldId id="263" r:id="rId8"/>
    <p:sldId id="278" r:id="rId9"/>
    <p:sldId id="279" r:id="rId10"/>
    <p:sldId id="269" r:id="rId11"/>
    <p:sldId id="274" r:id="rId12"/>
    <p:sldId id="277" r:id="rId13"/>
    <p:sldId id="270" r:id="rId14"/>
    <p:sldId id="27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renda.waring@yahoo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CC00-66A4-40ED-BA8A-C1566B85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88" y="808636"/>
            <a:ext cx="8134070" cy="682167"/>
          </a:xfrm>
        </p:spPr>
        <p:txBody>
          <a:bodyPr>
            <a:normAutofit fontScale="90000"/>
          </a:bodyPr>
          <a:lstStyle/>
          <a:p>
            <a:r>
              <a:rPr lang="en-US" sz="4800" b="0" i="0" u="none" strike="noStrike" dirty="0">
                <a:effectLst/>
                <a:cs typeface="Calibri" panose="020F0502020204030204" pitchFamily="34" charset="0"/>
              </a:rPr>
              <a:t>MHS BAND/CHORUS DISNEY 2023</a:t>
            </a:r>
            <a:endParaRPr lang="en-US" sz="4800" dirty="0">
              <a:cs typeface="Calibri" panose="020F0502020204030204" pitchFamily="34" charset="0"/>
            </a:endParaRPr>
          </a:p>
        </p:txBody>
      </p:sp>
      <p:pic>
        <p:nvPicPr>
          <p:cNvPr id="4" name="Google Shape;62;p1">
            <a:extLst>
              <a:ext uri="{FF2B5EF4-FFF2-40B4-BE49-F238E27FC236}">
                <a16:creationId xmlns:a16="http://schemas.microsoft.com/office/drawing/2014/main" id="{C844ACAC-0412-49DE-AFEB-3CC152F3D5C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0" y="2075576"/>
            <a:ext cx="9431079" cy="4782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2A618-3DFF-4DDB-A7D3-757266682DD3}"/>
              </a:ext>
            </a:extLst>
          </p:cNvPr>
          <p:cNvSpPr txBox="1"/>
          <p:nvPr/>
        </p:nvSpPr>
        <p:spPr>
          <a:xfrm>
            <a:off x="1360886" y="1490803"/>
            <a:ext cx="76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Mandatory Music Family Meeting – September 8,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9BF44-EBF9-48EA-A500-6FF202126EAB}"/>
              </a:ext>
            </a:extLst>
          </p:cNvPr>
          <p:cNvSpPr txBox="1"/>
          <p:nvPr/>
        </p:nvSpPr>
        <p:spPr>
          <a:xfrm>
            <a:off x="9516140" y="6488667"/>
            <a:ext cx="240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Photos: Disney 2017</a:t>
            </a:r>
          </a:p>
        </p:txBody>
      </p:sp>
      <p:pic>
        <p:nvPicPr>
          <p:cNvPr id="7" name="Google Shape;70;p2">
            <a:extLst>
              <a:ext uri="{FF2B5EF4-FFF2-40B4-BE49-F238E27FC236}">
                <a16:creationId xmlns:a16="http://schemas.microsoft.com/office/drawing/2014/main" id="{DA4926C8-47A4-4AB2-A524-00F3E712D4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47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69F8-ED45-4687-A5D8-79EB669B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D209-1A90-46FC-A5F7-613D0AAF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01" y="2235863"/>
            <a:ext cx="8954634" cy="4361640"/>
          </a:xfrm>
        </p:spPr>
        <p:txBody>
          <a:bodyPr>
            <a:normAutofit fontScale="77500" lnSpcReduction="20000"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Approximately $2,000 per student, depending on fundraising</a:t>
            </a:r>
          </a:p>
          <a:p>
            <a:pPr fontAlgn="base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</a:rPr>
              <a:t>O</a:t>
            </a:r>
            <a:r>
              <a:rPr lang="en-US" sz="2800" dirty="0"/>
              <a:t>ptional travel insurance is available (must be purchased before final payment is made) – details and link were sent via email</a:t>
            </a:r>
          </a:p>
          <a:p>
            <a:pPr rtl="0" fontAlgn="base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Price will be paid over 3 installments plus a down payment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June 2022 - $200 (down payment)</a:t>
            </a:r>
            <a:endParaRPr lang="en-US" sz="2400" dirty="0">
              <a:effectLst/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September 19, 2022 - $600</a:t>
            </a:r>
            <a:endParaRPr lang="en-US" sz="2400" dirty="0">
              <a:effectLst/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November 14, 2022 - $600</a:t>
            </a:r>
            <a:endParaRPr lang="en-US" sz="2400" dirty="0">
              <a:effectLst/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December 19, 2022 - $600*</a:t>
            </a:r>
          </a:p>
          <a:p>
            <a:pPr marL="914400" lvl="2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*Final payment will be adjusted based on final count and </a:t>
            </a:r>
          </a:p>
          <a:p>
            <a:pPr marL="914400" lvl="2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fundraising collections.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Google Shape;151;p13">
            <a:extLst>
              <a:ext uri="{FF2B5EF4-FFF2-40B4-BE49-F238E27FC236}">
                <a16:creationId xmlns:a16="http://schemas.microsoft.com/office/drawing/2014/main" id="{64E09986-17BF-45A0-989F-10F596C452D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0744" y="3817088"/>
            <a:ext cx="3943153" cy="298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;p2">
            <a:extLst>
              <a:ext uri="{FF2B5EF4-FFF2-40B4-BE49-F238E27FC236}">
                <a16:creationId xmlns:a16="http://schemas.microsoft.com/office/drawing/2014/main" id="{9417A609-FE63-40FA-8CF6-BD22DC66CC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8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36AA-C9B9-4F25-B282-71319529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5ADE-706E-4B9D-A4B8-7D1AED55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47930" cy="4117090"/>
          </a:xfrm>
        </p:spPr>
        <p:txBody>
          <a:bodyPr>
            <a:noAutofit/>
          </a:bodyPr>
          <a:lstStyle/>
          <a:p>
            <a:pPr marL="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250"/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</a:rPr>
              <a:t>Financial </a:t>
            </a:r>
            <a:r>
              <a:rPr lang="en-US" sz="2800" dirty="0"/>
              <a:t>Assistance Scholarship applications are available to eligible families.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250"/>
            </a:pPr>
            <a:r>
              <a:rPr lang="en-US" sz="2800" dirty="0"/>
              <a:t>Please go to our website to access the form: 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250"/>
            </a:pPr>
            <a:r>
              <a:rPr lang="en-US" sz="2400" u="sng" dirty="0">
                <a:latin typeface="helvetica" panose="020B0604020202020204" pitchFamily="34" charset="0"/>
              </a:rPr>
              <a:t>http://maynardmusic.org/disney-2023</a:t>
            </a:r>
            <a:endParaRPr lang="en-US" sz="2400" dirty="0"/>
          </a:p>
          <a:p>
            <a:pPr marL="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250"/>
            </a:pPr>
            <a:r>
              <a:rPr lang="en-US" sz="2800" dirty="0"/>
              <a:t>Forms must be completed entirely to be considered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620"/>
            </a:pPr>
            <a:r>
              <a:rPr lang="en-US" sz="2800" dirty="0"/>
              <a:t>HS Guidance office will confirm eligibility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620"/>
            </a:pPr>
            <a:r>
              <a:rPr lang="en-US" sz="2800" dirty="0"/>
              <a:t>All applications will be kept confidential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2620"/>
            </a:pPr>
            <a:r>
              <a:rPr lang="en-US" sz="2800" b="1" i="1" dirty="0"/>
              <a:t>Deadline</a:t>
            </a:r>
            <a:r>
              <a:rPr lang="en-US" sz="2800" dirty="0"/>
              <a:t> </a:t>
            </a:r>
            <a:r>
              <a:rPr lang="en-US" sz="2800" b="1" i="1" dirty="0"/>
              <a:t>for submission is September 12, 2022</a:t>
            </a:r>
          </a:p>
        </p:txBody>
      </p:sp>
      <p:pic>
        <p:nvPicPr>
          <p:cNvPr id="4" name="Google Shape;70;p2">
            <a:extLst>
              <a:ext uri="{FF2B5EF4-FFF2-40B4-BE49-F238E27FC236}">
                <a16:creationId xmlns:a16="http://schemas.microsoft.com/office/drawing/2014/main" id="{A6E1FBD5-7A39-456C-9F98-877CD103BE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07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FD59-590B-4C58-B5B9-37D46828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FE04-EA33-4F6B-94C2-A0667212B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370145" cy="2686962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dirty="0">
                <a:effectLst/>
                <a:latin typeface="Arial" panose="020B0604020202020204" pitchFamily="34" charset="0"/>
              </a:rPr>
              <a:t>Complete: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en-US" sz="2200" dirty="0"/>
              <a:t>Corporate sponsors</a:t>
            </a:r>
          </a:p>
          <a:p>
            <a:pPr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en-US" sz="2200" dirty="0"/>
              <a:t>Linens/towels fundraiser</a:t>
            </a:r>
          </a:p>
          <a:p>
            <a:pPr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en-US" sz="2200" dirty="0"/>
              <a:t>Restaurant % donations at </a:t>
            </a:r>
            <a:r>
              <a:rPr lang="en-US" sz="2200" dirty="0" err="1"/>
              <a:t>Evviva</a:t>
            </a:r>
            <a:r>
              <a:rPr lang="en-US" sz="2200" dirty="0"/>
              <a:t>, Maynard</a:t>
            </a:r>
          </a:p>
          <a:p>
            <a:pPr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en-US" sz="2200" dirty="0"/>
              <a:t>Farmers’ Market Jazz band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82924-99DA-43EA-8BB3-F0F874F4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712" y="2336873"/>
            <a:ext cx="6893441" cy="300067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" panose="020B0604020202020204" pitchFamily="34" charset="0"/>
              </a:rPr>
              <a:t>Upcoming: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sv-SE" sz="2200" dirty="0"/>
              <a:t>Restaurant % donations at 110 Grill, Maynard – </a:t>
            </a:r>
            <a:r>
              <a:rPr lang="sv-SE" sz="2200" b="1" dirty="0"/>
              <a:t>9/14/22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sv-SE" sz="2200" dirty="0"/>
              <a:t>Lyndell’s Thanksgiving pies	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sv-SE" sz="2200" dirty="0"/>
              <a:t>Script gift card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sv-SE" sz="2200" dirty="0"/>
              <a:t>Family movie night - </a:t>
            </a:r>
            <a:r>
              <a:rPr lang="sv-SE" sz="2200" b="1" dirty="0"/>
              <a:t>12/1/22</a:t>
            </a:r>
            <a:endParaRPr lang="sv-SE" sz="2200" b="1" dirty="0">
              <a:highlight>
                <a:srgbClr val="00FF0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sv-SE" sz="2200" dirty="0"/>
              <a:t>Independent student jobs (snow shoveling, etc.)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200"/>
            </a:pPr>
            <a:r>
              <a:rPr lang="sv-SE" sz="2200" dirty="0"/>
              <a:t>Music playing gigs – Independent or as a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BD707-A83C-4A28-B9CA-DA58AC3EF76C}"/>
              </a:ext>
            </a:extLst>
          </p:cNvPr>
          <p:cNvSpPr txBox="1"/>
          <p:nvPr/>
        </p:nvSpPr>
        <p:spPr>
          <a:xfrm>
            <a:off x="428847" y="5287358"/>
            <a:ext cx="11334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strike="noStrike" dirty="0">
                <a:effectLst/>
                <a:latin typeface="+mj-lt"/>
              </a:rPr>
              <a:t>Music students will be expected to fully participate in fundraising for both group and individual events/programs. The more they participate, the lower their cost!!</a:t>
            </a:r>
            <a:endParaRPr lang="en-US" sz="2800" i="1" dirty="0">
              <a:latin typeface="+mj-lt"/>
            </a:endParaRPr>
          </a:p>
        </p:txBody>
      </p:sp>
      <p:pic>
        <p:nvPicPr>
          <p:cNvPr id="6" name="Google Shape;70;p2">
            <a:extLst>
              <a:ext uri="{FF2B5EF4-FFF2-40B4-BE49-F238E27FC236}">
                <a16:creationId xmlns:a16="http://schemas.microsoft.com/office/drawing/2014/main" id="{9DFF2326-E0AA-47CA-8460-A1C33B171D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8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5E1C-F0FE-47D8-B8D1-4323B82C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4483-6F27-4934-B8F0-4B0E3B3F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2212"/>
            <a:ext cx="10962330" cy="4540102"/>
          </a:xfrm>
        </p:spPr>
        <p:txBody>
          <a:bodyPr>
            <a:norm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50"/>
            </a:pPr>
            <a:r>
              <a:rPr lang="en-US" dirty="0"/>
              <a:t>Chaperones – We have 8; looking for at least 1 more</a:t>
            </a:r>
          </a:p>
          <a:p>
            <a:pPr marL="84963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820"/>
              <a:buFont typeface="Wingdings" panose="05000000000000000000" pitchFamily="2" charset="2"/>
              <a:buChar char="Ø"/>
            </a:pPr>
            <a:r>
              <a:rPr lang="en-US" sz="2400" dirty="0"/>
              <a:t>CONTACT: Denise Donovan</a:t>
            </a:r>
          </a:p>
          <a:p>
            <a:pPr marL="457200" indent="-342900">
              <a:lnSpc>
                <a:spcPct val="110000"/>
              </a:lnSpc>
              <a:buClr>
                <a:schemeClr val="tx1"/>
              </a:buClr>
              <a:buSzPts val="2450"/>
            </a:pPr>
            <a:r>
              <a:rPr lang="en-US" dirty="0"/>
              <a:t>Subcommittee members to assist as needed throughout our planning and with final preparation.</a:t>
            </a:r>
          </a:p>
          <a:p>
            <a:pPr marL="457200" indent="-342900">
              <a:lnSpc>
                <a:spcPct val="100000"/>
              </a:lnSpc>
              <a:spcBef>
                <a:spcPts val="1600"/>
              </a:spcBef>
              <a:buClr>
                <a:schemeClr val="tx1"/>
              </a:buClr>
              <a:buSzPts val="2265"/>
            </a:pPr>
            <a:r>
              <a:rPr lang="en-US" dirty="0"/>
              <a:t>Volunteers to help with fundraising events</a:t>
            </a:r>
          </a:p>
          <a:p>
            <a:pPr marL="84963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820"/>
              <a:buFont typeface="Wingdings" panose="05000000000000000000" pitchFamily="2" charset="2"/>
              <a:buChar char="Ø"/>
            </a:pPr>
            <a:r>
              <a:rPr lang="en-US" sz="2400" dirty="0"/>
              <a:t>CONTACTS: Alex Waldron, Katrina Cahill</a:t>
            </a:r>
          </a:p>
          <a:p>
            <a:pPr marL="457200" indent="-342900">
              <a:lnSpc>
                <a:spcPct val="110000"/>
              </a:lnSpc>
              <a:buClr>
                <a:schemeClr val="tx1"/>
              </a:buClr>
              <a:buSzPts val="2450"/>
            </a:pPr>
            <a:r>
              <a:rPr lang="en-US" dirty="0"/>
              <a:t>Submission of forms and payment installments on time.</a:t>
            </a:r>
          </a:p>
          <a:p>
            <a:pPr marL="457200" indent="-34290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Clr>
                <a:schemeClr val="tx1"/>
              </a:buClr>
              <a:buSzPts val="2450"/>
            </a:pPr>
            <a:r>
              <a:rPr lang="en-US" dirty="0"/>
              <a:t>Carefully read through your information packet from tonight and all future communications you receive - many details are finalized closer to the trip.</a:t>
            </a:r>
          </a:p>
        </p:txBody>
      </p:sp>
      <p:pic>
        <p:nvPicPr>
          <p:cNvPr id="4" name="Google Shape;70;p2">
            <a:extLst>
              <a:ext uri="{FF2B5EF4-FFF2-40B4-BE49-F238E27FC236}">
                <a16:creationId xmlns:a16="http://schemas.microsoft.com/office/drawing/2014/main" id="{5304A505-224C-47BA-87CA-B54D94B88E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9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34F9-9630-4DD7-95FE-C78F867E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5E02-90AC-445E-976B-E0D7E869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056881"/>
            <a:ext cx="11660050" cy="4579445"/>
          </a:xfrm>
        </p:spPr>
        <p:txBody>
          <a:bodyPr>
            <a:noAutofit/>
          </a:bodyPr>
          <a:lstStyle/>
          <a:p>
            <a:pPr marL="3429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dirty="0"/>
              <a:t>Email questions, concerns to Cheryl Lucas at cheryldanlucas@comcast.net</a:t>
            </a: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dirty="0"/>
              <a:t>Keep in mind - tonight’s info is as close as we can offer it at this time, without knowing the exact number of students participating.</a:t>
            </a: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dirty="0"/>
              <a:t>Please be sure to confirm we have your correct email on the sign-in sheet so we can make sure you get all updates. Band and chorus students will also receive notices about the Disney trip from Mr. Kozik and Ms. Sommer.</a:t>
            </a: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400" dirty="0"/>
              <a:t>Additional parent/student meetings will be planned as needed. Also, the committee will be reaching out for any missing forms or payments.</a:t>
            </a:r>
          </a:p>
        </p:txBody>
      </p:sp>
      <p:pic>
        <p:nvPicPr>
          <p:cNvPr id="4" name="Google Shape;70;p2">
            <a:extLst>
              <a:ext uri="{FF2B5EF4-FFF2-40B4-BE49-F238E27FC236}">
                <a16:creationId xmlns:a16="http://schemas.microsoft.com/office/drawing/2014/main" id="{DD67AD90-1C06-480C-9D5B-D3E00954F3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15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3C21-29B1-48A1-B21D-4BC29332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F410-1616-4F7D-9479-67545B94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98" y="4194495"/>
            <a:ext cx="7655605" cy="1664046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effectLst/>
              </a:rPr>
              <a:t>Bill Lacey</a:t>
            </a:r>
            <a:endParaRPr lang="en-US" sz="2800" dirty="0">
              <a:effectLst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effectLst/>
              </a:rPr>
              <a:t>Regional Performing Arts Director, WCV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pic>
        <p:nvPicPr>
          <p:cNvPr id="4" name="Google Shape;92;p5">
            <a:extLst>
              <a:ext uri="{FF2B5EF4-FFF2-40B4-BE49-F238E27FC236}">
                <a16:creationId xmlns:a16="http://schemas.microsoft.com/office/drawing/2014/main" id="{DE302468-9C95-4D52-98AA-C872444E3A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2906" y="2080762"/>
            <a:ext cx="3522551" cy="46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775A5-EFAF-40F8-95A4-2B8C1930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14" y="2452355"/>
            <a:ext cx="3152775" cy="1123950"/>
          </a:xfrm>
          <a:prstGeom prst="rect">
            <a:avLst/>
          </a:prstGeom>
        </p:spPr>
      </p:pic>
      <p:pic>
        <p:nvPicPr>
          <p:cNvPr id="12" name="Google Shape;70;p2">
            <a:extLst>
              <a:ext uri="{FF2B5EF4-FFF2-40B4-BE49-F238E27FC236}">
                <a16:creationId xmlns:a16="http://schemas.microsoft.com/office/drawing/2014/main" id="{CF478537-5F26-4D9B-8C19-8FC13321213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3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FED2-912E-4B6D-B1F2-3BFC255C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tonight’s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9918-AFE1-4515-8F13-372AF457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-US" sz="2800" dirty="0"/>
              <a:t>Provide information for students participating in Disney 2023.</a:t>
            </a:r>
          </a:p>
          <a:p>
            <a:pPr marL="2286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</a:pPr>
            <a:r>
              <a:rPr lang="en-US" sz="2800" dirty="0"/>
              <a:t>Introduce our Nurse for the trip and our Head Chaperone.</a:t>
            </a:r>
          </a:p>
          <a:p>
            <a:pPr marL="2286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</a:pPr>
            <a:r>
              <a:rPr lang="en-US" sz="2800" dirty="0"/>
              <a:t>Review required forms, payment dates, and optional travel insurance instructions.</a:t>
            </a:r>
          </a:p>
          <a:p>
            <a:pPr marL="2286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</a:pPr>
            <a:r>
              <a:rPr lang="en-US" sz="2800" dirty="0"/>
              <a:t>Introduce our representative from World Class Vacations.</a:t>
            </a:r>
          </a:p>
          <a:p>
            <a:pPr marL="2286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</a:pPr>
            <a:r>
              <a:rPr lang="en-US" sz="2800" dirty="0"/>
              <a:t>Information at tonight’s meeting continues to be subject to change as plans are finalized (</a:t>
            </a:r>
            <a:r>
              <a:rPr lang="en-US" sz="2800" dirty="0" err="1"/>
              <a:t>ie</a:t>
            </a:r>
            <a:r>
              <a:rPr lang="en-US" sz="2800" dirty="0"/>
              <a:t>. total # of students).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Google Shape;70;p2">
            <a:extLst>
              <a:ext uri="{FF2B5EF4-FFF2-40B4-BE49-F238E27FC236}">
                <a16:creationId xmlns:a16="http://schemas.microsoft.com/office/drawing/2014/main" id="{6DE942A8-902D-4C2D-879D-D27B97E2BB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5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9E71-85AF-4BB7-A3E8-809F6039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planning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5F85-3CBF-47C7-8D12-1A4B9949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5881"/>
            <a:ext cx="9613861" cy="464642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SzPct val="83333"/>
            </a:pPr>
            <a:r>
              <a:rPr lang="en-US" sz="2600" dirty="0"/>
              <a:t> Cheryl Lucas, Danny Lucas:  Trip Committee Co-Chairs</a:t>
            </a:r>
          </a:p>
          <a:p>
            <a:pPr>
              <a:spcBef>
                <a:spcPts val="1600"/>
              </a:spcBef>
              <a:buClr>
                <a:schemeClr val="tx1"/>
              </a:buClr>
              <a:buSzPct val="83333"/>
            </a:pPr>
            <a:r>
              <a:rPr lang="en-US" sz="2600" dirty="0"/>
              <a:t> Kerry Healy: Secretary</a:t>
            </a:r>
          </a:p>
          <a:p>
            <a:pPr>
              <a:spcBef>
                <a:spcPts val="1600"/>
              </a:spcBef>
              <a:buClr>
                <a:schemeClr val="tx1"/>
              </a:buClr>
              <a:buSzPct val="83333"/>
            </a:pPr>
            <a:r>
              <a:rPr lang="en-US" sz="2600" dirty="0"/>
              <a:t> 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Stacey Briggs: Treasurer</a:t>
            </a:r>
          </a:p>
          <a:p>
            <a:pPr>
              <a:spcBef>
                <a:spcPts val="1600"/>
              </a:spcBef>
              <a:buClr>
                <a:schemeClr val="tx1"/>
              </a:buClr>
              <a:buSzPct val="83333"/>
            </a:pPr>
            <a:r>
              <a:rPr lang="en-US" sz="2600" dirty="0"/>
              <a:t> Denise Donovan:  Head Chaperone</a:t>
            </a:r>
          </a:p>
          <a:p>
            <a:pPr marL="351473" indent="-342900">
              <a:spcBef>
                <a:spcPts val="1600"/>
              </a:spcBef>
              <a:buClr>
                <a:schemeClr val="tx1"/>
              </a:buClr>
              <a:buSzPct val="75000"/>
            </a:pPr>
            <a:r>
              <a:rPr lang="en-US" sz="2600" dirty="0"/>
              <a:t>Brenda Waring RN: Lead Nurse</a:t>
            </a:r>
          </a:p>
          <a:p>
            <a:pPr marL="351473" indent="-342900">
              <a:spcBef>
                <a:spcPts val="1600"/>
              </a:spcBef>
              <a:buClr>
                <a:schemeClr val="tx1"/>
              </a:buClr>
              <a:buSzPct val="75000"/>
            </a:pPr>
            <a:r>
              <a:rPr lang="en-US" sz="2600" dirty="0"/>
              <a:t>Alex Reyes and Katrina Cahill:  Fundraising Co-Chairs</a:t>
            </a:r>
          </a:p>
          <a:p>
            <a:pPr marL="352425" indent="-342900">
              <a:lnSpc>
                <a:spcPct val="120000"/>
              </a:lnSpc>
              <a:spcBef>
                <a:spcPts val="1600"/>
              </a:spcBef>
              <a:buClr>
                <a:schemeClr val="tx1"/>
              </a:buClr>
              <a:buSzPct val="83333"/>
            </a:pPr>
            <a:r>
              <a:rPr lang="en-US" sz="2600" dirty="0"/>
              <a:t>Wouter Leeuwis: Webmaster/Communications</a:t>
            </a:r>
          </a:p>
          <a:p>
            <a:pPr marL="352425" indent="-342900">
              <a:lnSpc>
                <a:spcPct val="120000"/>
              </a:lnSpc>
              <a:buClr>
                <a:schemeClr val="tx1"/>
              </a:buClr>
              <a:buSzPct val="83333"/>
            </a:pPr>
            <a:r>
              <a:rPr lang="en-US" sz="2600" dirty="0"/>
              <a:t>Kevin Kozik:  Band Director</a:t>
            </a:r>
          </a:p>
          <a:p>
            <a:pPr marL="352425" indent="-342900">
              <a:lnSpc>
                <a:spcPct val="120000"/>
              </a:lnSpc>
              <a:buClr>
                <a:schemeClr val="tx1"/>
              </a:buClr>
              <a:buSzPct val="83333"/>
            </a:pPr>
            <a:r>
              <a:rPr lang="en-US" sz="2600" dirty="0"/>
              <a:t>Melissa Sommer: Chorus Director</a:t>
            </a:r>
          </a:p>
          <a:p>
            <a:pPr marL="364173" indent="-342900">
              <a:lnSpc>
                <a:spcPct val="120000"/>
              </a:lnSpc>
              <a:buClr>
                <a:schemeClr val="tx1"/>
              </a:buClr>
              <a:buSzPct val="75000"/>
            </a:pPr>
            <a:r>
              <a:rPr lang="en-US" sz="2600" dirty="0"/>
              <a:t>Jason Weeks: Member at Large</a:t>
            </a:r>
          </a:p>
          <a:p>
            <a:endParaRPr lang="en-US" dirty="0"/>
          </a:p>
        </p:txBody>
      </p:sp>
      <p:pic>
        <p:nvPicPr>
          <p:cNvPr id="4" name="Google Shape;70;p2">
            <a:extLst>
              <a:ext uri="{FF2B5EF4-FFF2-40B4-BE49-F238E27FC236}">
                <a16:creationId xmlns:a16="http://schemas.microsoft.com/office/drawing/2014/main" id="{72F13188-52C9-4535-BCBD-F18373411F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80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1900-5842-4F86-A09C-7F8A17F0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Educational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3D4E-555F-4146-88F2-2C512AC0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4774180" cy="3457871"/>
          </a:xfrm>
        </p:spPr>
        <p:txBody>
          <a:bodyPr>
            <a:normAutofit/>
          </a:bodyPr>
          <a:lstStyle/>
          <a:p>
            <a:r>
              <a:rPr lang="en-US" sz="2800" dirty="0"/>
              <a:t>Performances</a:t>
            </a:r>
          </a:p>
          <a:p>
            <a:pPr lvl="1"/>
            <a:r>
              <a:rPr lang="en-US" sz="2400" dirty="0"/>
              <a:t>Both Band and Chorus will be performing on-stage!</a:t>
            </a:r>
          </a:p>
          <a:p>
            <a:r>
              <a:rPr lang="en-US" sz="2800" dirty="0"/>
              <a:t>Workshops</a:t>
            </a:r>
          </a:p>
          <a:p>
            <a:pPr lvl="1"/>
            <a:r>
              <a:rPr lang="en-US" sz="2400" dirty="0"/>
              <a:t>Instrumental (Band)</a:t>
            </a:r>
          </a:p>
          <a:p>
            <a:pPr lvl="1"/>
            <a:r>
              <a:rPr lang="en-US" sz="2400" dirty="0"/>
              <a:t>Vocal (Chorus)</a:t>
            </a:r>
          </a:p>
        </p:txBody>
      </p:sp>
      <p:pic>
        <p:nvPicPr>
          <p:cNvPr id="4" name="Google Shape;83;p4">
            <a:extLst>
              <a:ext uri="{FF2B5EF4-FFF2-40B4-BE49-F238E27FC236}">
                <a16:creationId xmlns:a16="http://schemas.microsoft.com/office/drawing/2014/main" id="{0D17E1C2-1A67-408B-B6CA-DFD541B9B8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7917" y="2040313"/>
            <a:ext cx="6324346" cy="469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2">
            <a:extLst>
              <a:ext uri="{FF2B5EF4-FFF2-40B4-BE49-F238E27FC236}">
                <a16:creationId xmlns:a16="http://schemas.microsoft.com/office/drawing/2014/main" id="{702DDA45-A366-4081-BCFC-770AC9AFD8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3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9026-7B91-4B60-A929-0000F3F3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F293-5210-43FA-8E7F-2CCE6EDF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17" y="2381097"/>
            <a:ext cx="9197326" cy="3968234"/>
          </a:xfrm>
        </p:spPr>
        <p:txBody>
          <a:bodyPr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r>
              <a:rPr lang="en-US" sz="2800" dirty="0"/>
              <a:t>Departure date Thursday, April 13, 2023</a:t>
            </a:r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1800"/>
            </a:pPr>
            <a:r>
              <a:rPr lang="en-US" sz="2400" dirty="0"/>
              <a:t>Early departure </a:t>
            </a:r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r>
              <a:rPr lang="en-US" sz="2800" dirty="0"/>
              <a:t>Return date Monday, April 17th (week of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000"/>
              <a:buNone/>
            </a:pPr>
            <a:r>
              <a:rPr lang="en-US" sz="2800" dirty="0"/>
              <a:t>   April vacation)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ts val="2000"/>
            </a:pPr>
            <a:r>
              <a:rPr lang="en-US" sz="2400" dirty="0"/>
              <a:t>Late day return</a:t>
            </a:r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000"/>
            </a:pPr>
            <a:r>
              <a:rPr lang="en-US" sz="2800" dirty="0"/>
              <a:t>Students will miss 2 days of school and will be held responsible for work missed. These will be considered excused absences.  </a:t>
            </a:r>
          </a:p>
        </p:txBody>
      </p:sp>
      <p:pic>
        <p:nvPicPr>
          <p:cNvPr id="6" name="Google Shape;101;p6">
            <a:extLst>
              <a:ext uri="{FF2B5EF4-FFF2-40B4-BE49-F238E27FC236}">
                <a16:creationId xmlns:a16="http://schemas.microsoft.com/office/drawing/2014/main" id="{2FC2359C-CD4C-4D17-AFC6-495338C010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0772" y="2019587"/>
            <a:ext cx="4314543" cy="28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2">
            <a:extLst>
              <a:ext uri="{FF2B5EF4-FFF2-40B4-BE49-F238E27FC236}">
                <a16:creationId xmlns:a16="http://schemas.microsoft.com/office/drawing/2014/main" id="{D782C0F0-80F9-4F14-86DB-57400A3F5B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17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5F05-9D13-4F3D-AE0E-15D05982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B9FF-917C-4170-8FA6-4E292776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17898"/>
            <a:ext cx="10143623" cy="4380613"/>
          </a:xfrm>
        </p:spPr>
        <p:txBody>
          <a:bodyPr>
            <a:normAutofit fontScale="55000" lnSpcReduction="20000"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effectLst/>
                <a:latin typeface="Arial" panose="020B0604020202020204" pitchFamily="34" charset="0"/>
              </a:rPr>
              <a:t>Academic eligibility - per MHS regulations, includes a minimum grade of 75 or higher in their music performing group</a:t>
            </a:r>
          </a:p>
          <a:p>
            <a:pPr rtl="0" fontAlgn="base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effectLst/>
                <a:latin typeface="Arial" panose="020B0604020202020204" pitchFamily="34" charset="0"/>
              </a:rPr>
              <a:t>Discipline eligibility - no major disciplinary issues</a:t>
            </a:r>
          </a:p>
          <a:p>
            <a:pPr rtl="0" fontAlgn="base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effectLst/>
                <a:latin typeface="Arial" panose="020B0604020202020204" pitchFamily="34" charset="0"/>
              </a:rPr>
              <a:t>Service points </a:t>
            </a:r>
          </a:p>
          <a:p>
            <a:pPr lvl="1" fontAlgn="base">
              <a:lnSpc>
                <a:spcPct val="120000"/>
              </a:lnSpc>
              <a:spcBef>
                <a:spcPts val="1000"/>
              </a:spcBef>
            </a:pPr>
            <a:r>
              <a:rPr lang="en-US" sz="3600" dirty="0"/>
              <a:t>Tracks participation in fundraising activities and music events (concerts, Casino Night, Jazz Café and other MMA events)</a:t>
            </a:r>
          </a:p>
          <a:p>
            <a:pPr lvl="1" fontAlgn="base">
              <a:lnSpc>
                <a:spcPct val="120000"/>
              </a:lnSpc>
              <a:spcBef>
                <a:spcPts val="1000"/>
              </a:spcBef>
            </a:pPr>
            <a:r>
              <a:rPr lang="en-US" sz="3600" dirty="0"/>
              <a:t>Students are expected to earn 5 service points between now and the time of our trip.  Each service point equates to one hour of service</a:t>
            </a:r>
          </a:p>
          <a:p>
            <a:pPr lvl="1" fontAlgn="base">
              <a:lnSpc>
                <a:spcPct val="120000"/>
              </a:lnSpc>
              <a:spcBef>
                <a:spcPts val="1000"/>
              </a:spcBef>
            </a:pPr>
            <a:r>
              <a:rPr lang="en-US" sz="3600" dirty="0"/>
              <a:t>Those who are not able to earn 5 service points by the time of our trip will be expected to assist with loading/unloading equipment, etc. during the trip</a:t>
            </a:r>
          </a:p>
        </p:txBody>
      </p:sp>
      <p:pic>
        <p:nvPicPr>
          <p:cNvPr id="4" name="Google Shape;70;p2">
            <a:extLst>
              <a:ext uri="{FF2B5EF4-FFF2-40B4-BE49-F238E27FC236}">
                <a16:creationId xmlns:a16="http://schemas.microsoft.com/office/drawing/2014/main" id="{FAE420C7-AAAF-4350-9E3D-80D4588D534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52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0592-0094-4AF9-92AE-5C73003E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Chaperones, Nurse, Night-time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3C3A-E461-4DEF-B804-2CA319B6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7166506" cy="404266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There will be one chaperone per 8/10 students plus one additional as a precaution (in case a student or chaperone needs to be isolated due to illness)</a:t>
            </a:r>
            <a:endParaRPr lang="en-US" sz="2400" dirty="0"/>
          </a:p>
          <a:p>
            <a:r>
              <a:rPr lang="en-US" sz="2800" dirty="0"/>
              <a:t>We will have a nurse on the trip to tend to any students in need of health care and to oversee daily meds</a:t>
            </a:r>
          </a:p>
          <a:p>
            <a:r>
              <a:rPr lang="en-US" sz="2800" dirty="0"/>
              <a:t>Night-time security guards will be in place every night to keep the students safe</a:t>
            </a:r>
          </a:p>
        </p:txBody>
      </p:sp>
      <p:pic>
        <p:nvPicPr>
          <p:cNvPr id="4" name="Google Shape;108;p7">
            <a:extLst>
              <a:ext uri="{FF2B5EF4-FFF2-40B4-BE49-F238E27FC236}">
                <a16:creationId xmlns:a16="http://schemas.microsoft.com/office/drawing/2014/main" id="{B939939B-09AF-458B-9C62-2A65B7A9C7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4420" y="2874474"/>
            <a:ext cx="4061636" cy="296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;p2">
            <a:extLst>
              <a:ext uri="{FF2B5EF4-FFF2-40B4-BE49-F238E27FC236}">
                <a16:creationId xmlns:a16="http://schemas.microsoft.com/office/drawing/2014/main" id="{1B7107EB-11F6-4833-9FE6-6BA8DECEB1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57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0592-0094-4AF9-92AE-5C73003E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Brenda Waring, RN – Trip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3C3A-E461-4DEF-B804-2CA319B6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9962864" cy="4212783"/>
          </a:xfrm>
        </p:spPr>
        <p:txBody>
          <a:bodyPr>
            <a:normAutofit/>
          </a:bodyPr>
          <a:lstStyle/>
          <a:p>
            <a:pPr algn="l" rtl="0"/>
            <a:r>
              <a:rPr lang="en-US" sz="2800" b="0" i="0" dirty="0">
                <a:effectLst/>
                <a:latin typeface="+mn-lt"/>
              </a:rPr>
              <a:t>Mandatory health forms will be need to be completed by early January.  Forms will be sent out in December. </a:t>
            </a:r>
          </a:p>
          <a:p>
            <a:pPr algn="l" rtl="0"/>
            <a:r>
              <a:rPr lang="en-US" sz="2800" b="0" i="0" dirty="0">
                <a:effectLst/>
                <a:latin typeface="+mn-lt"/>
              </a:rPr>
              <a:t>The trip's COVID policy will closely follow the Maynard High School's trip policy.  </a:t>
            </a:r>
          </a:p>
          <a:p>
            <a:pPr algn="l" rtl="0"/>
            <a:r>
              <a:rPr lang="en-US" sz="2800" b="0" i="0" dirty="0">
                <a:effectLst/>
                <a:latin typeface="+mn-lt"/>
              </a:rPr>
              <a:t>Reach out at anytime via email:  </a:t>
            </a:r>
            <a:r>
              <a:rPr lang="en-US" sz="2800" b="0" i="0" u="sng" dirty="0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brenda.waring@yahoo.com</a:t>
            </a:r>
            <a:endParaRPr lang="en-US" sz="2800" b="0" i="0" dirty="0">
              <a:effectLst/>
              <a:latin typeface="+mn-lt"/>
            </a:endParaRPr>
          </a:p>
          <a:p>
            <a:pPr lvl="1"/>
            <a:r>
              <a:rPr lang="en-US" sz="2800" b="0" i="0" dirty="0">
                <a:effectLst/>
                <a:latin typeface="+mn-lt"/>
              </a:rPr>
              <a:t>Subject: MHS Band/Chorus Disney Trip: student health information</a:t>
            </a:r>
          </a:p>
        </p:txBody>
      </p:sp>
      <p:pic>
        <p:nvPicPr>
          <p:cNvPr id="5" name="Google Shape;70;p2">
            <a:extLst>
              <a:ext uri="{FF2B5EF4-FFF2-40B4-BE49-F238E27FC236}">
                <a16:creationId xmlns:a16="http://schemas.microsoft.com/office/drawing/2014/main" id="{1B7107EB-11F6-4833-9FE6-6BA8DECEB1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30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0592-0094-4AF9-92AE-5C73003E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Denise Donovan, Head Chaperone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3C3A-E461-4DEF-B804-2CA319B6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699213" cy="4212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i="0" dirty="0">
                <a:effectLst/>
                <a:latin typeface="+mn-lt"/>
              </a:rPr>
              <a:t>List of Chaperones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Jake Begin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450"/>
              <a:buNone/>
            </a:pPr>
            <a:r>
              <a:rPr lang="en-US" sz="2800" dirty="0"/>
              <a:t>Stacey Briggs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450"/>
              <a:buNone/>
            </a:pPr>
            <a:r>
              <a:rPr lang="en-US" sz="2800" dirty="0"/>
              <a:t>Laura Burke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450"/>
              <a:buNone/>
            </a:pPr>
            <a:r>
              <a:rPr lang="en-US" sz="2800" dirty="0"/>
              <a:t>John and Beth </a:t>
            </a:r>
            <a:r>
              <a:rPr lang="en-US" sz="2800" dirty="0" err="1"/>
              <a:t>Cafarella</a:t>
            </a:r>
            <a:endParaRPr lang="en-US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450"/>
              <a:buNone/>
            </a:pPr>
            <a:r>
              <a:rPr lang="en-US" sz="2800" dirty="0"/>
              <a:t>Amanda </a:t>
            </a:r>
            <a:r>
              <a:rPr lang="en-US" sz="2800" dirty="0" err="1"/>
              <a:t>Hemm</a:t>
            </a:r>
            <a:endParaRPr lang="en-US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450"/>
              <a:buNone/>
            </a:pPr>
            <a:r>
              <a:rPr lang="en-US" sz="2800" dirty="0"/>
              <a:t>Sarah Johnson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450"/>
              <a:buNone/>
            </a:pPr>
            <a:r>
              <a:rPr lang="en-US" sz="2800" dirty="0"/>
              <a:t>Kerry or Jason Weeks</a:t>
            </a:r>
          </a:p>
          <a:p>
            <a:pPr algn="l" rtl="0"/>
            <a:endParaRPr lang="en-US" sz="2400" b="0" i="0" dirty="0">
              <a:effectLst/>
              <a:latin typeface="+mn-lt"/>
            </a:endParaRPr>
          </a:p>
        </p:txBody>
      </p:sp>
      <p:pic>
        <p:nvPicPr>
          <p:cNvPr id="4" name="Google Shape;108;p7">
            <a:extLst>
              <a:ext uri="{FF2B5EF4-FFF2-40B4-BE49-F238E27FC236}">
                <a16:creationId xmlns:a16="http://schemas.microsoft.com/office/drawing/2014/main" id="{B939939B-09AF-458B-9C62-2A65B7A9C7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1311" y="2520611"/>
            <a:ext cx="5550196" cy="384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;p2">
            <a:extLst>
              <a:ext uri="{FF2B5EF4-FFF2-40B4-BE49-F238E27FC236}">
                <a16:creationId xmlns:a16="http://schemas.microsoft.com/office/drawing/2014/main" id="{1B7107EB-11F6-4833-9FE6-6BA8DECEB1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186" y="668980"/>
            <a:ext cx="1505581" cy="124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7640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245</TotalTime>
  <Words>941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helvetica</vt:lpstr>
      <vt:lpstr>Trebuchet MS</vt:lpstr>
      <vt:lpstr>Wingdings</vt:lpstr>
      <vt:lpstr>Berlin</vt:lpstr>
      <vt:lpstr>MHS BAND/CHORUS DISNEY 2023</vt:lpstr>
      <vt:lpstr>Purpose of tonight’s meeting</vt:lpstr>
      <vt:lpstr>Meet the planning Committee</vt:lpstr>
      <vt:lpstr>Musical Educational Experience</vt:lpstr>
      <vt:lpstr>Travel dates</vt:lpstr>
      <vt:lpstr>Student requirements</vt:lpstr>
      <vt:lpstr>Chaperones, Nurse, Night-time Security </vt:lpstr>
      <vt:lpstr>Brenda Waring, RN – Trip Nurse</vt:lpstr>
      <vt:lpstr>Denise Donovan, Head Chaperone</vt:lpstr>
      <vt:lpstr>Cost</vt:lpstr>
      <vt:lpstr>Scholarships</vt:lpstr>
      <vt:lpstr>Fundraising</vt:lpstr>
      <vt:lpstr>What we need</vt:lpstr>
      <vt:lpstr>Next steps</vt:lpstr>
      <vt:lpstr>Travel Arrangements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MHS BAND/CHORUS DISNEY 2023</dc:title>
  <dc:creator>Wouter Leeuwis</dc:creator>
  <cp:lastModifiedBy>Wouter Leeuwis</cp:lastModifiedBy>
  <cp:revision>4</cp:revision>
  <dcterms:created xsi:type="dcterms:W3CDTF">2022-04-27T00:22:25Z</dcterms:created>
  <dcterms:modified xsi:type="dcterms:W3CDTF">2022-09-07T13:46:41Z</dcterms:modified>
</cp:coreProperties>
</file>